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6" r:id="rId3"/>
    <p:sldId id="267" r:id="rId4"/>
    <p:sldId id="269" r:id="rId5"/>
    <p:sldId id="294" r:id="rId6"/>
    <p:sldId id="289" r:id="rId7"/>
    <p:sldId id="290" r:id="rId8"/>
    <p:sldId id="257" r:id="rId9"/>
    <p:sldId id="259" r:id="rId10"/>
    <p:sldId id="276" r:id="rId11"/>
    <p:sldId id="279" r:id="rId12"/>
    <p:sldId id="281" r:id="rId13"/>
    <p:sldId id="260" r:id="rId14"/>
    <p:sldId id="261" r:id="rId15"/>
    <p:sldId id="262" r:id="rId16"/>
    <p:sldId id="283" r:id="rId17"/>
    <p:sldId id="291" r:id="rId18"/>
    <p:sldId id="270" r:id="rId19"/>
    <p:sldId id="29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DC1B0-511D-46B2-900F-8D7CE30746BE}" type="datetimeFigureOut">
              <a:rPr lang="bg-BG" smtClean="0"/>
              <a:t>26.1.2022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50D93-3781-4334-B56A-D7A2BDF7D72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57289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599"/>
            <a:ext cx="9144000" cy="152400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g-BG" sz="2800" b="1" spc="50" dirty="0" smtClean="0">
                <a:ln w="11430"/>
              </a:rPr>
              <a:t>БЮДЖЕТ И ОТЧЕТ ЗА КАСОВОТО ИЗПЪЛНЕНИЕ НА БЮДЖЕТА КЪМ 3</a:t>
            </a:r>
            <a:r>
              <a:rPr lang="en-US" sz="2800" b="1" spc="50" dirty="0" smtClean="0">
                <a:ln w="11430"/>
              </a:rPr>
              <a:t>1</a:t>
            </a:r>
            <a:r>
              <a:rPr lang="bg-BG" sz="2800" b="1" spc="50" dirty="0" smtClean="0">
                <a:ln w="11430"/>
              </a:rPr>
              <a:t>.</a:t>
            </a:r>
            <a:r>
              <a:rPr lang="en-US" sz="2800" b="1" spc="50" dirty="0" smtClean="0">
                <a:ln w="11430"/>
              </a:rPr>
              <a:t>12</a:t>
            </a:r>
            <a:r>
              <a:rPr lang="bg-BG" sz="2800" b="1" spc="50" dirty="0" smtClean="0">
                <a:ln w="11430"/>
              </a:rPr>
              <a:t>.2021Г.</a:t>
            </a:r>
            <a:endParaRPr lang="bg-BG" sz="2800" b="1" spc="50" dirty="0">
              <a:ln w="1143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524000"/>
            <a:ext cx="7543800" cy="457200"/>
          </a:xfrm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bg-BG" sz="20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Средно училище „Георги Стойков Раковски“ град Каолиново</a:t>
            </a:r>
            <a:endParaRPr lang="bg-BG" sz="20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Преглед на изображението източн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33600"/>
            <a:ext cx="51816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І. Приходи,помощи и дарения</a:t>
            </a:r>
            <a:endParaRPr lang="bg-BG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bg-BG" sz="3600" dirty="0" smtClean="0"/>
              <a:t>Бюджет-34 543 </a:t>
            </a:r>
            <a:r>
              <a:rPr lang="bg-BG" sz="3600" dirty="0" err="1" smtClean="0"/>
              <a:t>лв</a:t>
            </a:r>
            <a:endParaRPr lang="bg-B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bg-BG" sz="3600" b="1" dirty="0" smtClean="0"/>
          </a:p>
          <a:p>
            <a:pPr marL="0" lvl="0" indent="0">
              <a:buNone/>
            </a:pPr>
            <a:r>
              <a:rPr lang="bg-BG" sz="3600" b="1" dirty="0" smtClean="0"/>
              <a:t>Приход от наем </a:t>
            </a:r>
            <a:r>
              <a:rPr lang="bg-BG" sz="3600" b="1" dirty="0"/>
              <a:t>земя – </a:t>
            </a:r>
            <a:r>
              <a:rPr lang="bg-BG" sz="3600" b="1" dirty="0" smtClean="0"/>
              <a:t>35 248 </a:t>
            </a:r>
            <a:r>
              <a:rPr lang="bg-BG" sz="3600" b="1" dirty="0" err="1" smtClean="0"/>
              <a:t>лв</a:t>
            </a:r>
            <a:endParaRPr lang="bg-BG" sz="3600" b="1" dirty="0"/>
          </a:p>
          <a:p>
            <a:pPr marL="0" indent="0">
              <a:buNone/>
            </a:pPr>
            <a:r>
              <a:rPr lang="bg-BG" sz="3600" b="1" dirty="0" smtClean="0">
                <a:solidFill>
                  <a:srgbClr val="FF0000"/>
                </a:solidFill>
              </a:rPr>
              <a:t>Данък върху приходите- 705 </a:t>
            </a:r>
            <a:r>
              <a:rPr lang="bg-BG" sz="3600" b="1" dirty="0" err="1" smtClean="0">
                <a:solidFill>
                  <a:srgbClr val="FF0000"/>
                </a:solidFill>
              </a:rPr>
              <a:t>лв</a:t>
            </a:r>
            <a:endParaRPr lang="bg-BG" sz="3600" b="1" dirty="0" smtClean="0">
              <a:solidFill>
                <a:srgbClr val="FF0000"/>
              </a:solidFill>
            </a:endParaRPr>
          </a:p>
          <a:p>
            <a:endParaRPr lang="bg-BG" dirty="0"/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bg-BG" sz="3600" dirty="0" smtClean="0"/>
              <a:t>Отчет-34 543 </a:t>
            </a:r>
            <a:r>
              <a:rPr lang="bg-BG" sz="3600" dirty="0" err="1" smtClean="0"/>
              <a:t>лв</a:t>
            </a:r>
            <a:endParaRPr lang="bg-BG" sz="3600" dirty="0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bg-BG" sz="3600" b="1" dirty="0" smtClean="0"/>
          </a:p>
          <a:p>
            <a:pPr marL="0" lvl="0" indent="0">
              <a:buNone/>
            </a:pPr>
            <a:r>
              <a:rPr lang="bg-BG" sz="3600" b="1" dirty="0" smtClean="0"/>
              <a:t>Приход от наем </a:t>
            </a:r>
            <a:r>
              <a:rPr lang="bg-BG" sz="3600" b="1" dirty="0"/>
              <a:t>земя – </a:t>
            </a:r>
            <a:r>
              <a:rPr lang="bg-BG" sz="3600" b="1" dirty="0" smtClean="0"/>
              <a:t>35 248 </a:t>
            </a:r>
            <a:r>
              <a:rPr lang="bg-BG" sz="3600" b="1" dirty="0" err="1" smtClean="0"/>
              <a:t>лв</a:t>
            </a:r>
            <a:endParaRPr lang="bg-BG" sz="3600" b="1" dirty="0"/>
          </a:p>
          <a:p>
            <a:pPr marL="0" indent="0">
              <a:buNone/>
            </a:pPr>
            <a:r>
              <a:rPr lang="bg-BG" sz="3600" b="1" dirty="0" smtClean="0">
                <a:solidFill>
                  <a:srgbClr val="FF0000"/>
                </a:solidFill>
              </a:rPr>
              <a:t>Данък </a:t>
            </a:r>
            <a:r>
              <a:rPr lang="bg-BG" sz="3600" b="1" dirty="0">
                <a:solidFill>
                  <a:srgbClr val="FF0000"/>
                </a:solidFill>
              </a:rPr>
              <a:t>върху приходите- </a:t>
            </a:r>
            <a:r>
              <a:rPr lang="bg-BG" sz="3600" b="1" dirty="0" smtClean="0">
                <a:solidFill>
                  <a:srgbClr val="FF0000"/>
                </a:solidFill>
              </a:rPr>
              <a:t>705 </a:t>
            </a:r>
            <a:r>
              <a:rPr lang="bg-BG" sz="3600" b="1" dirty="0" err="1" smtClean="0">
                <a:solidFill>
                  <a:srgbClr val="FF0000"/>
                </a:solidFill>
              </a:rPr>
              <a:t>лв</a:t>
            </a:r>
            <a:endParaRPr lang="bg-BG" sz="3600" b="1" dirty="0">
              <a:solidFill>
                <a:srgbClr val="FF0000"/>
              </a:solidFill>
            </a:endParaRPr>
          </a:p>
          <a:p>
            <a:endParaRPr lang="bg-BG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295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44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76400" y="1447800"/>
            <a:ext cx="60198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09600" y="3276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bg-BG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ІІ.Разходи </a:t>
            </a:r>
            <a:endParaRPr lang="bg-BG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803275"/>
          </a:xfrm>
        </p:spPr>
        <p:txBody>
          <a:bodyPr>
            <a:normAutofit fontScale="25000" lnSpcReduction="20000"/>
          </a:bodyPr>
          <a:lstStyle/>
          <a:p>
            <a:endParaRPr lang="bg-BG" dirty="0" smtClean="0"/>
          </a:p>
          <a:p>
            <a:endParaRPr lang="bg-BG" dirty="0"/>
          </a:p>
          <a:p>
            <a:pPr algn="ctr"/>
            <a:r>
              <a:rPr lang="bg-BG" sz="11200" dirty="0" smtClean="0"/>
              <a:t>Бюджет-1 393 185 </a:t>
            </a:r>
            <a:r>
              <a:rPr lang="bg-BG" sz="11200" dirty="0" err="1" smtClean="0"/>
              <a:t>лв</a:t>
            </a:r>
            <a:endParaRPr lang="bg-BG" sz="11200" dirty="0"/>
          </a:p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31812" y="2139156"/>
            <a:ext cx="4040188" cy="395128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bg-BG" sz="2200" b="1" dirty="0"/>
              <a:t>1.Неспециализирани училища, без професионални гимназии – 1 </a:t>
            </a:r>
            <a:r>
              <a:rPr lang="bg-BG" sz="2200" b="1" dirty="0" smtClean="0"/>
              <a:t>377 736 </a:t>
            </a:r>
            <a:r>
              <a:rPr lang="bg-BG" sz="2200" b="1" dirty="0" err="1" smtClean="0"/>
              <a:t>лв</a:t>
            </a:r>
            <a:endParaRPr lang="bg-BG" sz="2200" b="1" dirty="0"/>
          </a:p>
          <a:p>
            <a:r>
              <a:rPr lang="bg-BG" sz="2200" b="1" dirty="0"/>
              <a:t>2.</a:t>
            </a:r>
            <a:r>
              <a:rPr lang="ru-RU" sz="2200" b="1" dirty="0" err="1"/>
              <a:t>Неспециализирани</a:t>
            </a:r>
            <a:r>
              <a:rPr lang="ru-RU" sz="2200" b="1" dirty="0"/>
              <a:t> училища, без </a:t>
            </a:r>
            <a:r>
              <a:rPr lang="ru-RU" sz="2200" b="1" dirty="0" err="1"/>
              <a:t>професионални</a:t>
            </a:r>
            <a:r>
              <a:rPr lang="ru-RU" sz="2200" b="1" dirty="0"/>
              <a:t> гимназии/</a:t>
            </a:r>
            <a:r>
              <a:rPr lang="ru-RU" sz="2200" b="1" dirty="0" err="1"/>
              <a:t>Дофинансиране</a:t>
            </a:r>
            <a:r>
              <a:rPr lang="ru-RU" sz="2200" b="1" dirty="0"/>
              <a:t>/ </a:t>
            </a:r>
            <a:r>
              <a:rPr lang="ru-RU" sz="2200" b="1" dirty="0" smtClean="0"/>
              <a:t>–    </a:t>
            </a:r>
            <a:r>
              <a:rPr lang="bg-BG" sz="2200" b="1" dirty="0" smtClean="0"/>
              <a:t>3 167 </a:t>
            </a:r>
            <a:r>
              <a:rPr lang="bg-BG" sz="2200" b="1" dirty="0" err="1" smtClean="0"/>
              <a:t>лв</a:t>
            </a:r>
            <a:endParaRPr lang="bg-BG" sz="2200" b="1" dirty="0"/>
          </a:p>
          <a:p>
            <a:pPr lvl="0"/>
            <a:r>
              <a:rPr lang="bg-BG" sz="2200" b="1" dirty="0"/>
              <a:t>3. Други </a:t>
            </a:r>
            <a:r>
              <a:rPr lang="bg-BG" sz="2200" b="1" dirty="0" err="1"/>
              <a:t>дейностти</a:t>
            </a:r>
            <a:r>
              <a:rPr lang="bg-BG" sz="2200" b="1" dirty="0"/>
              <a:t> по образованието – 2 269 </a:t>
            </a:r>
            <a:r>
              <a:rPr lang="bg-BG" sz="2200" b="1" dirty="0" err="1" smtClean="0"/>
              <a:t>лв</a:t>
            </a:r>
            <a:endParaRPr lang="bg-BG" sz="2200" b="1" dirty="0"/>
          </a:p>
          <a:p>
            <a:r>
              <a:rPr lang="bg-BG" sz="2200" b="1" dirty="0"/>
              <a:t>4.</a:t>
            </a:r>
            <a:r>
              <a:rPr lang="ru-RU" sz="2200" b="1" dirty="0"/>
              <a:t>Спорт за </a:t>
            </a:r>
            <a:r>
              <a:rPr lang="ru-RU" sz="2200" b="1" dirty="0" err="1" smtClean="0"/>
              <a:t>всички</a:t>
            </a:r>
            <a:r>
              <a:rPr lang="ru-RU" sz="2200" b="1" dirty="0" smtClean="0"/>
              <a:t> – 2 774 </a:t>
            </a:r>
            <a:r>
              <a:rPr lang="ru-RU" sz="2000" b="1" dirty="0" err="1" smtClean="0"/>
              <a:t>лв</a:t>
            </a:r>
            <a:endParaRPr lang="ru-RU" sz="2000" b="1" dirty="0" smtClean="0"/>
          </a:p>
          <a:p>
            <a:r>
              <a:rPr lang="ru-RU" sz="2000" b="1" dirty="0" smtClean="0"/>
              <a:t>5. </a:t>
            </a:r>
            <a:r>
              <a:rPr lang="ru-RU" sz="2000" b="1" dirty="0" err="1" smtClean="0"/>
              <a:t>Програма</a:t>
            </a:r>
            <a:r>
              <a:rPr lang="ru-RU" sz="2000" b="1" dirty="0" smtClean="0"/>
              <a:t> </a:t>
            </a:r>
            <a:r>
              <a:rPr lang="ru-RU" sz="2000" b="1" dirty="0"/>
              <a:t>за временна </a:t>
            </a:r>
            <a:r>
              <a:rPr lang="ru-RU" sz="2000" b="1" dirty="0" err="1"/>
              <a:t>заетост</a:t>
            </a:r>
            <a:r>
              <a:rPr lang="ru-RU" sz="2000" b="1" dirty="0"/>
              <a:t> – </a:t>
            </a:r>
            <a:r>
              <a:rPr lang="ru-RU" sz="2000" b="1" dirty="0" smtClean="0"/>
              <a:t>7 239 </a:t>
            </a:r>
            <a:r>
              <a:rPr lang="ru-RU" sz="2000" b="1" dirty="0" err="1" smtClean="0"/>
              <a:t>лв</a:t>
            </a:r>
            <a:endParaRPr lang="ru-RU" sz="2000" b="1" dirty="0"/>
          </a:p>
          <a:p>
            <a:pPr lvl="0"/>
            <a:endParaRPr lang="ru-RU" sz="2200" b="1" dirty="0"/>
          </a:p>
          <a:p>
            <a:pPr marL="0" indent="0">
              <a:buNone/>
            </a:pPr>
            <a:endParaRPr lang="bg-BG" sz="1400" b="1" dirty="0" smtClean="0"/>
          </a:p>
        </p:txBody>
      </p:sp>
      <p:sp>
        <p:nvSpPr>
          <p:cNvPr id="15" name="Текстов контейнер 14"/>
          <p:cNvSpPr>
            <a:spLocks noGrp="1"/>
          </p:cNvSpPr>
          <p:nvPr>
            <p:ph type="body" sz="quarter" idx="3"/>
          </p:nvPr>
        </p:nvSpPr>
        <p:spPr>
          <a:xfrm>
            <a:off x="4645025" y="1447800"/>
            <a:ext cx="4041775" cy="727075"/>
          </a:xfrm>
        </p:spPr>
        <p:txBody>
          <a:bodyPr>
            <a:normAutofit fontScale="25000" lnSpcReduction="20000"/>
          </a:bodyPr>
          <a:lstStyle/>
          <a:p>
            <a:endParaRPr lang="bg-BG" dirty="0" smtClean="0"/>
          </a:p>
          <a:p>
            <a:endParaRPr lang="bg-BG" dirty="0"/>
          </a:p>
          <a:p>
            <a:pPr algn="ctr"/>
            <a:r>
              <a:rPr lang="bg-BG" sz="11200" dirty="0" smtClean="0"/>
              <a:t>Отчет-1 288 821 </a:t>
            </a:r>
            <a:r>
              <a:rPr lang="bg-BG" sz="11200" dirty="0" err="1" smtClean="0"/>
              <a:t>лв</a:t>
            </a:r>
            <a:endParaRPr lang="bg-BG" sz="11200" dirty="0"/>
          </a:p>
          <a:p>
            <a:endParaRPr lang="bg-BG" dirty="0"/>
          </a:p>
        </p:txBody>
      </p:sp>
      <p:sp>
        <p:nvSpPr>
          <p:cNvPr id="16" name="Контейнер за съдържание 1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bg-BG" b="1" dirty="0"/>
              <a:t>1.Неспециализирани училища, без професионални гимназии – </a:t>
            </a:r>
            <a:r>
              <a:rPr lang="bg-BG" b="1" dirty="0" smtClean="0"/>
              <a:t>1 275 222 </a:t>
            </a:r>
            <a:r>
              <a:rPr lang="bg-BG" b="1" dirty="0" err="1" smtClean="0"/>
              <a:t>лв</a:t>
            </a:r>
            <a:endParaRPr lang="bg-BG" b="1" dirty="0"/>
          </a:p>
          <a:p>
            <a:r>
              <a:rPr lang="bg-BG" b="1" dirty="0"/>
              <a:t>2.</a:t>
            </a:r>
            <a:r>
              <a:rPr lang="ru-RU" b="1" dirty="0" err="1"/>
              <a:t>Неспециализирани</a:t>
            </a:r>
            <a:r>
              <a:rPr lang="ru-RU" b="1" dirty="0"/>
              <a:t> училища, без </a:t>
            </a:r>
            <a:r>
              <a:rPr lang="ru-RU" b="1" dirty="0" err="1"/>
              <a:t>професионални</a:t>
            </a:r>
            <a:r>
              <a:rPr lang="ru-RU" b="1" dirty="0"/>
              <a:t> гимназии/</a:t>
            </a:r>
            <a:r>
              <a:rPr lang="ru-RU" b="1" dirty="0" err="1"/>
              <a:t>Дофинансиране</a:t>
            </a:r>
            <a:r>
              <a:rPr lang="ru-RU" b="1" dirty="0"/>
              <a:t>/ </a:t>
            </a:r>
            <a:r>
              <a:rPr lang="ru-RU" b="1" dirty="0" smtClean="0"/>
              <a:t>–   </a:t>
            </a:r>
            <a:r>
              <a:rPr lang="bg-BG" b="1" dirty="0" smtClean="0"/>
              <a:t>3 167 </a:t>
            </a:r>
            <a:r>
              <a:rPr lang="bg-BG" b="1" dirty="0" err="1" smtClean="0"/>
              <a:t>лв</a:t>
            </a:r>
            <a:endParaRPr lang="bg-BG" b="1" dirty="0"/>
          </a:p>
          <a:p>
            <a:pPr lvl="0"/>
            <a:r>
              <a:rPr lang="bg-BG" b="1" dirty="0"/>
              <a:t>3. Други </a:t>
            </a:r>
            <a:r>
              <a:rPr lang="bg-BG" b="1" dirty="0" err="1"/>
              <a:t>дейностти</a:t>
            </a:r>
            <a:r>
              <a:rPr lang="bg-BG" b="1" dirty="0"/>
              <a:t> по образованието – </a:t>
            </a:r>
            <a:r>
              <a:rPr lang="bg-BG" b="1" dirty="0" smtClean="0"/>
              <a:t>1 443 </a:t>
            </a:r>
            <a:r>
              <a:rPr lang="bg-BG" b="1" dirty="0" err="1" smtClean="0"/>
              <a:t>лв</a:t>
            </a:r>
            <a:endParaRPr lang="bg-BG" b="1" dirty="0"/>
          </a:p>
          <a:p>
            <a:pPr lvl="0"/>
            <a:r>
              <a:rPr lang="bg-BG" b="1" dirty="0"/>
              <a:t>4.</a:t>
            </a:r>
            <a:r>
              <a:rPr lang="ru-RU" b="1" dirty="0"/>
              <a:t>Спорт за </a:t>
            </a:r>
            <a:r>
              <a:rPr lang="ru-RU" b="1" dirty="0" err="1"/>
              <a:t>всички</a:t>
            </a:r>
            <a:r>
              <a:rPr lang="ru-RU" b="1" dirty="0"/>
              <a:t> – </a:t>
            </a:r>
            <a:r>
              <a:rPr lang="ru-RU" b="1" dirty="0" smtClean="0"/>
              <a:t>1 750 </a:t>
            </a:r>
            <a:r>
              <a:rPr lang="ru-RU" b="1" dirty="0" err="1" smtClean="0"/>
              <a:t>лв</a:t>
            </a:r>
            <a:endParaRPr lang="ru-RU" b="1" dirty="0" smtClean="0"/>
          </a:p>
          <a:p>
            <a:pPr lvl="0"/>
            <a:r>
              <a:rPr lang="ru-RU" b="1" dirty="0" smtClean="0"/>
              <a:t>5.Програма за временна </a:t>
            </a:r>
            <a:r>
              <a:rPr lang="ru-RU" b="1" dirty="0" err="1" smtClean="0"/>
              <a:t>заетост</a:t>
            </a:r>
            <a:r>
              <a:rPr lang="ru-RU" b="1" dirty="0" smtClean="0"/>
              <a:t> – 7 239 </a:t>
            </a:r>
            <a:r>
              <a:rPr lang="ru-RU" b="1" dirty="0" err="1" smtClean="0"/>
              <a:t>лв</a:t>
            </a:r>
            <a:endParaRPr lang="ru-RU" b="1" dirty="0"/>
          </a:p>
          <a:p>
            <a:endParaRPr lang="bg-BG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4724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4114800"/>
            <a:ext cx="8534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sz="3200" b="1" dirty="0"/>
              <a:t> </a:t>
            </a:r>
            <a:endParaRPr kumimoji="0" lang="bg-BG" sz="14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676400" y="1219200"/>
            <a:ext cx="6096000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 txBox="1">
            <a:spLocks/>
          </p:cNvSpPr>
          <p:nvPr/>
        </p:nvSpPr>
        <p:spPr>
          <a:xfrm>
            <a:off x="457200" y="1371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14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 fontScale="90000"/>
          </a:bodyPr>
          <a:lstStyle/>
          <a:p>
            <a: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ІІІ.</a:t>
            </a:r>
            <a:r>
              <a:rPr lang="bg-BG" sz="27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Бюджетнив</a:t>
            </a:r>
            <a:r>
              <a:rPr lang="en-AU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bg-BG" sz="27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заимоотношения</a:t>
            </a:r>
            <a: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Трансфери</a:t>
            </a:r>
            <a:r>
              <a:rPr lang="en-AU" sz="2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AU" sz="2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bg-BG" sz="24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Verdana" panose="020B0604030504040204" pitchFamily="34" charset="0"/>
              </a:rPr>
              <a:t>1.Вътрешни трансфери в системата на първостепенния разпоредител</a:t>
            </a:r>
            <a:endParaRPr lang="bg-BG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endParaRPr lang="bg-BG" sz="3000" dirty="0" smtClean="0"/>
          </a:p>
          <a:p>
            <a:r>
              <a:rPr lang="bg-BG" sz="4500" dirty="0" smtClean="0"/>
              <a:t>Бюджет-1 362 398 </a:t>
            </a:r>
            <a:r>
              <a:rPr lang="bg-BG" sz="4500" dirty="0" err="1" smtClean="0"/>
              <a:t>лв</a:t>
            </a:r>
            <a:endParaRPr lang="bg-BG" sz="4500" dirty="0"/>
          </a:p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4225925"/>
          </a:xfrm>
        </p:spPr>
        <p:txBody>
          <a:bodyPr>
            <a:normAutofit fontScale="85000" lnSpcReduction="20000"/>
          </a:bodyPr>
          <a:lstStyle/>
          <a:p>
            <a:pPr lvl="0">
              <a:lnSpc>
                <a:spcPct val="110000"/>
              </a:lnSpc>
              <a:defRPr/>
            </a:pPr>
            <a:r>
              <a:rPr lang="bg-BG" sz="1700" b="1" dirty="0"/>
              <a:t>1. Преходен остатък от 2020 година – </a:t>
            </a:r>
            <a:endParaRPr lang="bg-BG" sz="1700" b="1" dirty="0" smtClean="0"/>
          </a:p>
          <a:p>
            <a:pPr marL="0" lvl="0" indent="0">
              <a:lnSpc>
                <a:spcPct val="110000"/>
              </a:lnSpc>
              <a:buNone/>
              <a:defRPr/>
            </a:pPr>
            <a:r>
              <a:rPr lang="bg-BG" sz="1700" b="1" dirty="0"/>
              <a:t> </a:t>
            </a:r>
            <a:r>
              <a:rPr lang="bg-BG" sz="1700" b="1" dirty="0" smtClean="0"/>
              <a:t>        106 273лв</a:t>
            </a:r>
            <a:endParaRPr lang="bg-BG" sz="1700" b="1" dirty="0"/>
          </a:p>
          <a:p>
            <a:pPr lvl="0">
              <a:lnSpc>
                <a:spcPct val="110000"/>
              </a:lnSpc>
              <a:defRPr/>
            </a:pPr>
            <a:r>
              <a:rPr lang="bg-BG" sz="1700" b="1" dirty="0"/>
              <a:t>2. Единни разходни стандарти за 2021 </a:t>
            </a:r>
            <a:r>
              <a:rPr lang="bg-BG" sz="1700" b="1" dirty="0" smtClean="0"/>
              <a:t>–</a:t>
            </a:r>
          </a:p>
          <a:p>
            <a:pPr marL="0" lvl="0" indent="0">
              <a:lnSpc>
                <a:spcPct val="110000"/>
              </a:lnSpc>
              <a:buNone/>
              <a:defRPr/>
            </a:pPr>
            <a:r>
              <a:rPr lang="bg-BG" sz="1700" b="1" dirty="0"/>
              <a:t> </a:t>
            </a:r>
            <a:r>
              <a:rPr lang="bg-BG" sz="1700" b="1" dirty="0" smtClean="0"/>
              <a:t>        </a:t>
            </a:r>
            <a:r>
              <a:rPr lang="bg-BG" sz="1700" b="1" dirty="0"/>
              <a:t>1 </a:t>
            </a:r>
            <a:r>
              <a:rPr lang="bg-BG" sz="1700" b="1" dirty="0" smtClean="0"/>
              <a:t>113 369 </a:t>
            </a:r>
            <a:r>
              <a:rPr lang="bg-BG" sz="1700" b="1" dirty="0" err="1" smtClean="0"/>
              <a:t>лв</a:t>
            </a:r>
            <a:endParaRPr lang="bg-BG" sz="1700" b="1" dirty="0"/>
          </a:p>
          <a:p>
            <a:pPr lvl="0">
              <a:lnSpc>
                <a:spcPct val="110000"/>
              </a:lnSpc>
              <a:defRPr/>
            </a:pPr>
            <a:r>
              <a:rPr lang="bg-BG" sz="1700" b="1" dirty="0"/>
              <a:t>3. </a:t>
            </a:r>
            <a:r>
              <a:rPr lang="bg-BG" sz="1700" b="1" dirty="0" err="1"/>
              <a:t>Дофинансиране</a:t>
            </a:r>
            <a:r>
              <a:rPr lang="bg-BG" sz="1700" b="1" dirty="0"/>
              <a:t> за 2021 – 3 </a:t>
            </a:r>
            <a:r>
              <a:rPr lang="bg-BG" sz="1700" b="1" dirty="0" smtClean="0"/>
              <a:t>167 </a:t>
            </a:r>
            <a:r>
              <a:rPr lang="bg-BG" sz="1700" b="1" dirty="0" err="1" smtClean="0"/>
              <a:t>лв</a:t>
            </a:r>
            <a:endParaRPr lang="bg-BG" sz="1700" b="1" dirty="0"/>
          </a:p>
          <a:p>
            <a:pPr>
              <a:lnSpc>
                <a:spcPct val="110000"/>
              </a:lnSpc>
            </a:pPr>
            <a:r>
              <a:rPr lang="bg-BG" sz="1700" b="1" dirty="0" smtClean="0"/>
              <a:t>4</a:t>
            </a:r>
            <a:r>
              <a:rPr lang="en-AU" sz="1700" b="1" dirty="0" smtClean="0"/>
              <a:t>. </a:t>
            </a:r>
            <a:r>
              <a:rPr lang="bg-BG" sz="1700" b="1" dirty="0" smtClean="0"/>
              <a:t>Трансфери за осигуряване на противоепидемични мерки и ограничаване на разпространението на </a:t>
            </a:r>
            <a:r>
              <a:rPr lang="en-AU" sz="1700" b="1" dirty="0" smtClean="0"/>
              <a:t>COVID- 19 – </a:t>
            </a:r>
            <a:endParaRPr lang="bg-BG" sz="1700" b="1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bg-BG" sz="1700" b="1" dirty="0"/>
              <a:t> </a:t>
            </a:r>
            <a:r>
              <a:rPr lang="bg-BG" sz="1700" b="1" dirty="0" smtClean="0"/>
              <a:t>        </a:t>
            </a:r>
            <a:r>
              <a:rPr lang="en-AU" sz="1700" b="1" dirty="0" smtClean="0"/>
              <a:t>12 292</a:t>
            </a:r>
            <a:r>
              <a:rPr lang="bg-BG" sz="1700" b="1" dirty="0" smtClean="0"/>
              <a:t> </a:t>
            </a:r>
            <a:r>
              <a:rPr lang="bg-BG" sz="1700" b="1" dirty="0" err="1" smtClean="0"/>
              <a:t>лв</a:t>
            </a:r>
            <a:endParaRPr lang="en-AU" sz="1700" b="1" dirty="0" smtClean="0"/>
          </a:p>
          <a:p>
            <a:pPr>
              <a:lnSpc>
                <a:spcPct val="110000"/>
              </a:lnSpc>
            </a:pPr>
            <a:r>
              <a:rPr lang="bg-BG" sz="1700" b="1" dirty="0"/>
              <a:t>5</a:t>
            </a:r>
            <a:r>
              <a:rPr lang="en-AU" sz="1700" b="1" dirty="0" smtClean="0"/>
              <a:t>. </a:t>
            </a:r>
            <a:r>
              <a:rPr lang="bg-BG" sz="1700" b="1" dirty="0" smtClean="0"/>
              <a:t>Трансфери за възстановяване на транспортните разходи на педагогическите специалисти в системата на ПУО за 2021г. – </a:t>
            </a:r>
            <a:r>
              <a:rPr lang="en-AU" sz="1700" b="1" dirty="0" smtClean="0"/>
              <a:t>53</a:t>
            </a:r>
            <a:r>
              <a:rPr lang="bg-BG" sz="1700" b="1" dirty="0" smtClean="0"/>
              <a:t> </a:t>
            </a:r>
            <a:r>
              <a:rPr lang="en-AU" sz="1700" b="1" dirty="0" smtClean="0"/>
              <a:t>575</a:t>
            </a:r>
            <a:r>
              <a:rPr lang="bg-BG" sz="1700" b="1" dirty="0" smtClean="0"/>
              <a:t> </a:t>
            </a:r>
            <a:r>
              <a:rPr lang="bg-BG" sz="1700" b="1" dirty="0" err="1" smtClean="0"/>
              <a:t>лв</a:t>
            </a:r>
            <a:endParaRPr lang="bg-BG" sz="1700" b="1" dirty="0" smtClean="0"/>
          </a:p>
          <a:p>
            <a:pPr>
              <a:lnSpc>
                <a:spcPct val="110000"/>
              </a:lnSpc>
            </a:pPr>
            <a:r>
              <a:rPr lang="bg-BG" sz="1700" b="1" dirty="0"/>
              <a:t>6</a:t>
            </a:r>
            <a:r>
              <a:rPr lang="bg-BG" sz="1700" b="1" dirty="0" smtClean="0"/>
              <a:t>. Допълнителни трансфери за работа с деца и ученици от уязвимите групи – 27 619 </a:t>
            </a:r>
            <a:r>
              <a:rPr lang="bg-BG" sz="1700" b="1" dirty="0" err="1" smtClean="0"/>
              <a:t>лв</a:t>
            </a:r>
            <a:endParaRPr lang="bg-BG" sz="1700" b="1" dirty="0" smtClean="0"/>
          </a:p>
          <a:p>
            <a:pPr>
              <a:lnSpc>
                <a:spcPct val="110000"/>
              </a:lnSpc>
            </a:pPr>
            <a:r>
              <a:rPr lang="bg-BG" sz="1700" b="1" dirty="0"/>
              <a:t>7</a:t>
            </a:r>
            <a:r>
              <a:rPr lang="bg-BG" sz="1700" b="1" dirty="0" smtClean="0"/>
              <a:t>. Трансфери за учебници и учебни помагала – 12 271</a:t>
            </a:r>
            <a:endParaRPr lang="en-AU" sz="1700" b="1" dirty="0" smtClean="0"/>
          </a:p>
          <a:p>
            <a:pPr>
              <a:lnSpc>
                <a:spcPct val="110000"/>
              </a:lnSpc>
            </a:pPr>
            <a:r>
              <a:rPr lang="en-AU" sz="1700" b="1" dirty="0" smtClean="0"/>
              <a:t>8</a:t>
            </a:r>
            <a:r>
              <a:rPr lang="bg-BG" sz="1700" b="1" dirty="0"/>
              <a:t> </a:t>
            </a:r>
            <a:r>
              <a:rPr lang="bg-BG" sz="1700" b="1" dirty="0" smtClean="0"/>
              <a:t>. Средства за физическо възпитание и спорт </a:t>
            </a:r>
            <a:r>
              <a:rPr lang="en-US" sz="1700" b="1" dirty="0" smtClean="0"/>
              <a:t>– 1 465</a:t>
            </a:r>
            <a:r>
              <a:rPr lang="bg-BG" sz="1700" b="1" dirty="0" smtClean="0"/>
              <a:t> </a:t>
            </a:r>
            <a:r>
              <a:rPr lang="bg-BG" sz="1700" b="1" dirty="0" err="1" smtClean="0"/>
              <a:t>лв</a:t>
            </a:r>
            <a:endParaRPr lang="bg-BG" sz="1700" b="1" dirty="0"/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55000" lnSpcReduction="20000"/>
          </a:bodyPr>
          <a:lstStyle/>
          <a:p>
            <a:endParaRPr lang="bg-BG" sz="3300" dirty="0" smtClean="0"/>
          </a:p>
          <a:p>
            <a:r>
              <a:rPr lang="bg-BG" sz="3300" dirty="0" smtClean="0"/>
              <a:t>Отчет-1 235 870 </a:t>
            </a:r>
            <a:r>
              <a:rPr lang="bg-BG" sz="3300" dirty="0" err="1" smtClean="0"/>
              <a:t>лв</a:t>
            </a:r>
            <a:endParaRPr lang="bg-BG" sz="3300" dirty="0" smtClean="0"/>
          </a:p>
          <a:p>
            <a:endParaRPr lang="bg-BG" dirty="0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4149726"/>
          </a:xfrm>
        </p:spPr>
        <p:txBody>
          <a:bodyPr>
            <a:normAutofit fontScale="55000" lnSpcReduction="20000"/>
          </a:bodyPr>
          <a:lstStyle/>
          <a:p>
            <a:pPr lvl="0">
              <a:lnSpc>
                <a:spcPct val="120000"/>
              </a:lnSpc>
              <a:defRPr/>
            </a:pPr>
            <a:r>
              <a:rPr lang="bg-BG" sz="2300" b="1" dirty="0"/>
              <a:t>1. Преходен остатък от 2020 година – 106 </a:t>
            </a:r>
            <a:r>
              <a:rPr lang="bg-BG" sz="2300" b="1" dirty="0" smtClean="0"/>
              <a:t>273лв</a:t>
            </a:r>
            <a:endParaRPr lang="bg-BG" sz="2300" b="1" dirty="0"/>
          </a:p>
          <a:p>
            <a:pPr lvl="0">
              <a:lnSpc>
                <a:spcPct val="120000"/>
              </a:lnSpc>
              <a:defRPr/>
            </a:pPr>
            <a:r>
              <a:rPr lang="bg-BG" sz="2300" b="1" dirty="0"/>
              <a:t>2. Единни разходни стандарти за 2021 – </a:t>
            </a:r>
            <a:endParaRPr lang="bg-BG" sz="2300" b="1" dirty="0" smtClean="0"/>
          </a:p>
          <a:p>
            <a:pPr marL="0" lvl="0" indent="0">
              <a:lnSpc>
                <a:spcPct val="120000"/>
              </a:lnSpc>
              <a:buNone/>
              <a:defRPr/>
            </a:pPr>
            <a:r>
              <a:rPr lang="bg-BG" sz="2300" b="1" dirty="0"/>
              <a:t> </a:t>
            </a:r>
            <a:r>
              <a:rPr lang="bg-BG" sz="2300" b="1" dirty="0" smtClean="0"/>
              <a:t>        </a:t>
            </a:r>
            <a:r>
              <a:rPr lang="en-AU" sz="2300" b="1" dirty="0" smtClean="0"/>
              <a:t>986 841</a:t>
            </a:r>
            <a:r>
              <a:rPr lang="bg-BG" sz="2300" b="1" dirty="0" err="1" smtClean="0"/>
              <a:t>лв</a:t>
            </a:r>
            <a:endParaRPr lang="bg-BG" sz="2300" b="1" dirty="0"/>
          </a:p>
          <a:p>
            <a:pPr lvl="0">
              <a:lnSpc>
                <a:spcPct val="120000"/>
              </a:lnSpc>
              <a:defRPr/>
            </a:pPr>
            <a:r>
              <a:rPr lang="bg-BG" sz="2300" b="1" dirty="0"/>
              <a:t>3. </a:t>
            </a:r>
            <a:r>
              <a:rPr lang="bg-BG" sz="2300" b="1" dirty="0" err="1"/>
              <a:t>Дофинансиране</a:t>
            </a:r>
            <a:r>
              <a:rPr lang="bg-BG" sz="2300" b="1" dirty="0"/>
              <a:t> за 2021 – 3</a:t>
            </a:r>
            <a:r>
              <a:rPr lang="bg-BG" sz="2300" b="1" dirty="0" smtClean="0"/>
              <a:t> 167 </a:t>
            </a:r>
            <a:r>
              <a:rPr lang="bg-BG" sz="2300" b="1" dirty="0" err="1" smtClean="0"/>
              <a:t>лв</a:t>
            </a:r>
            <a:endParaRPr lang="bg-BG" sz="2300" b="1" dirty="0"/>
          </a:p>
          <a:p>
            <a:pPr>
              <a:lnSpc>
                <a:spcPct val="120000"/>
              </a:lnSpc>
            </a:pPr>
            <a:r>
              <a:rPr lang="bg-BG" sz="2300" b="1" dirty="0"/>
              <a:t>4</a:t>
            </a:r>
            <a:r>
              <a:rPr lang="en-AU" sz="2300" b="1" dirty="0"/>
              <a:t>. </a:t>
            </a:r>
            <a:r>
              <a:rPr lang="bg-BG" sz="2300" b="1" dirty="0"/>
              <a:t>Трансфери за осигуряване на противоепидемични мерки и ограничаване на разпространението на </a:t>
            </a:r>
            <a:r>
              <a:rPr lang="en-AU" sz="2300" b="1" dirty="0"/>
              <a:t>COVID- 19 – </a:t>
            </a:r>
            <a:r>
              <a:rPr lang="en-AU" sz="2300" b="1" dirty="0" smtClean="0"/>
              <a:t>12 292</a:t>
            </a:r>
            <a:r>
              <a:rPr lang="bg-BG" sz="2300" b="1" dirty="0" smtClean="0"/>
              <a:t> </a:t>
            </a:r>
            <a:r>
              <a:rPr lang="bg-BG" sz="2300" b="1" dirty="0" err="1" smtClean="0"/>
              <a:t>лв</a:t>
            </a:r>
            <a:endParaRPr lang="en-AU" sz="2300" b="1" dirty="0"/>
          </a:p>
          <a:p>
            <a:pPr>
              <a:lnSpc>
                <a:spcPct val="120000"/>
              </a:lnSpc>
            </a:pPr>
            <a:r>
              <a:rPr lang="bg-BG" sz="2300" b="1" dirty="0"/>
              <a:t>5</a:t>
            </a:r>
            <a:r>
              <a:rPr lang="en-AU" sz="2300" b="1" dirty="0"/>
              <a:t>. </a:t>
            </a:r>
            <a:r>
              <a:rPr lang="bg-BG" sz="2300" b="1" dirty="0"/>
              <a:t>Трансфери за възстановяване на транспортните разходи на педагогическите специалисти в системата на ПУО за 2021г. – </a:t>
            </a:r>
            <a:endParaRPr lang="bg-BG" sz="2300" b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bg-BG" sz="2300" b="1" dirty="0"/>
              <a:t> </a:t>
            </a:r>
            <a:r>
              <a:rPr lang="bg-BG" sz="2300" b="1" dirty="0" smtClean="0"/>
              <a:t>        </a:t>
            </a:r>
            <a:r>
              <a:rPr lang="en-AU" sz="2300" b="1" dirty="0" smtClean="0"/>
              <a:t>53</a:t>
            </a:r>
            <a:r>
              <a:rPr lang="bg-BG" sz="2300" b="1" dirty="0" smtClean="0"/>
              <a:t> </a:t>
            </a:r>
            <a:r>
              <a:rPr lang="en-AU" sz="2300" b="1" dirty="0" smtClean="0"/>
              <a:t>575</a:t>
            </a:r>
            <a:r>
              <a:rPr lang="bg-BG" sz="2300" b="1" dirty="0" smtClean="0"/>
              <a:t> </a:t>
            </a:r>
            <a:r>
              <a:rPr lang="bg-BG" sz="2300" b="1" dirty="0" err="1" smtClean="0"/>
              <a:t>лв</a:t>
            </a:r>
            <a:endParaRPr lang="bg-BG" sz="2300" b="1" dirty="0"/>
          </a:p>
          <a:p>
            <a:pPr>
              <a:lnSpc>
                <a:spcPct val="120000"/>
              </a:lnSpc>
            </a:pPr>
            <a:r>
              <a:rPr lang="bg-BG" sz="2300" b="1" dirty="0"/>
              <a:t>6. Допълнителни трансфери за работа с деца и ученици от уязвимите групи – 27 </a:t>
            </a:r>
            <a:r>
              <a:rPr lang="bg-BG" sz="2300" b="1" dirty="0" smtClean="0"/>
              <a:t>619 </a:t>
            </a:r>
            <a:r>
              <a:rPr lang="bg-BG" sz="2300" b="1" dirty="0" err="1" smtClean="0"/>
              <a:t>лв</a:t>
            </a:r>
            <a:endParaRPr lang="bg-BG" sz="2300" b="1" dirty="0"/>
          </a:p>
          <a:p>
            <a:pPr>
              <a:lnSpc>
                <a:spcPct val="120000"/>
              </a:lnSpc>
            </a:pPr>
            <a:r>
              <a:rPr lang="bg-BG" sz="2300" b="1" dirty="0"/>
              <a:t>7. Трансфери за учебници и учебни помагала – 12 </a:t>
            </a:r>
            <a:r>
              <a:rPr lang="bg-BG" sz="2300" b="1" dirty="0" smtClean="0"/>
              <a:t>271 </a:t>
            </a:r>
            <a:r>
              <a:rPr lang="bg-BG" sz="2300" b="1" dirty="0" err="1" smtClean="0"/>
              <a:t>лв</a:t>
            </a:r>
            <a:endParaRPr lang="bg-BG" sz="2300" b="1" dirty="0"/>
          </a:p>
          <a:p>
            <a:pPr>
              <a:lnSpc>
                <a:spcPct val="120000"/>
              </a:lnSpc>
            </a:pPr>
            <a:r>
              <a:rPr lang="en-US" b="1" dirty="0" smtClean="0"/>
              <a:t>8</a:t>
            </a:r>
            <a:r>
              <a:rPr lang="bg-BG" dirty="0" smtClean="0"/>
              <a:t> . </a:t>
            </a:r>
            <a:r>
              <a:rPr lang="bg-BG" b="1" dirty="0"/>
              <a:t>Средства за физическо възпитание и спорт </a:t>
            </a:r>
            <a:r>
              <a:rPr lang="en-US" b="1" dirty="0"/>
              <a:t>– 1 </a:t>
            </a:r>
            <a:r>
              <a:rPr lang="en-US" b="1" dirty="0" smtClean="0"/>
              <a:t>465</a:t>
            </a:r>
            <a:r>
              <a:rPr lang="bg-BG" b="1" dirty="0" smtClean="0"/>
              <a:t> </a:t>
            </a:r>
            <a:r>
              <a:rPr lang="bg-BG" b="1" dirty="0" err="1" smtClean="0"/>
              <a:t>лв</a:t>
            </a:r>
            <a:endParaRPr lang="bg-BG" b="1" dirty="0"/>
          </a:p>
          <a:p>
            <a:endParaRPr lang="bg-BG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4800" y="4724400"/>
            <a:ext cx="90678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200" b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2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09800" y="1981200"/>
            <a:ext cx="6096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 fontScale="90000"/>
          </a:bodyPr>
          <a:lstStyle/>
          <a:p>
            <a: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ІІІ.</a:t>
            </a:r>
            <a:r>
              <a:rPr lang="bg-BG" sz="27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Бюджетнив</a:t>
            </a:r>
            <a:r>
              <a:rPr lang="en-AU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bg-BG" sz="27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заимоотношения</a:t>
            </a:r>
            <a: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Трансфери</a:t>
            </a:r>
            <a:r>
              <a:rPr lang="en-AU" sz="2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AU" sz="2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bg-BG" sz="24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Verdana" panose="020B0604030504040204" pitchFamily="34" charset="0"/>
              </a:rPr>
              <a:t>1.Вътрешни трансфери в системата на първостепенния разпоредител</a:t>
            </a:r>
            <a:endParaRPr lang="bg-BG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4225925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0000"/>
              </a:lnSpc>
              <a:defRPr/>
            </a:pPr>
            <a:r>
              <a:rPr lang="en-AU" sz="2200" b="1" dirty="0"/>
              <a:t>9</a:t>
            </a:r>
            <a:r>
              <a:rPr lang="bg-BG" sz="2200" b="1" dirty="0" smtClean="0"/>
              <a:t>.</a:t>
            </a:r>
            <a:r>
              <a:rPr lang="en-AU" sz="2200" b="1" dirty="0" smtClean="0"/>
              <a:t> </a:t>
            </a:r>
            <a:r>
              <a:rPr lang="bg-BG" sz="2200" b="1" dirty="0" smtClean="0"/>
              <a:t>Целеви средства за диференцирано заплащане на директори – 1 760 </a:t>
            </a:r>
            <a:r>
              <a:rPr lang="bg-BG" sz="2200" b="1" dirty="0" err="1" smtClean="0"/>
              <a:t>лв</a:t>
            </a:r>
            <a:endParaRPr lang="bg-BG" sz="2200" b="1" dirty="0"/>
          </a:p>
          <a:p>
            <a:pPr lvl="0">
              <a:lnSpc>
                <a:spcPct val="110000"/>
              </a:lnSpc>
              <a:defRPr/>
            </a:pPr>
            <a:r>
              <a:rPr lang="bg-BG" sz="2200" b="1" dirty="0" smtClean="0"/>
              <a:t>10. Средства по Национална програма“Информационни и комуникационни технологии“ – 1 260 </a:t>
            </a:r>
            <a:r>
              <a:rPr lang="bg-BG" sz="2200" b="1" dirty="0" err="1" smtClean="0"/>
              <a:t>лв</a:t>
            </a:r>
            <a:endParaRPr lang="bg-BG" sz="2200" b="1" dirty="0" smtClean="0"/>
          </a:p>
          <a:p>
            <a:pPr>
              <a:lnSpc>
                <a:spcPct val="110000"/>
              </a:lnSpc>
              <a:defRPr/>
            </a:pPr>
            <a:r>
              <a:rPr lang="bg-BG" sz="2200" b="1" dirty="0" smtClean="0"/>
              <a:t>11</a:t>
            </a:r>
            <a:r>
              <a:rPr lang="bg-BG" sz="2200" b="1" dirty="0"/>
              <a:t>. Средства по Национална </a:t>
            </a:r>
            <a:r>
              <a:rPr lang="bg-BG" sz="2200" b="1" dirty="0" smtClean="0"/>
              <a:t>програма“Оптимизиране на вътрешната структура на персонала“ </a:t>
            </a:r>
            <a:r>
              <a:rPr lang="bg-BG" sz="2200" b="1" dirty="0"/>
              <a:t>– </a:t>
            </a:r>
            <a:r>
              <a:rPr lang="bg-BG" sz="2200" b="1" dirty="0" smtClean="0"/>
              <a:t>29 347 </a:t>
            </a:r>
            <a:r>
              <a:rPr lang="bg-BG" sz="2200" b="1" dirty="0" err="1" smtClean="0"/>
              <a:t>лв</a:t>
            </a:r>
            <a:endParaRPr lang="bg-BG" sz="2200" b="1" dirty="0"/>
          </a:p>
          <a:p>
            <a:pPr lvl="0">
              <a:lnSpc>
                <a:spcPct val="110000"/>
              </a:lnSpc>
              <a:defRPr/>
            </a:pPr>
            <a:endParaRPr lang="bg-BG" sz="1700" b="1" dirty="0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4149726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10000"/>
              </a:lnSpc>
              <a:defRPr/>
            </a:pPr>
            <a:r>
              <a:rPr lang="en-AU" b="1" dirty="0"/>
              <a:t>9</a:t>
            </a:r>
            <a:r>
              <a:rPr lang="bg-BG" b="1" dirty="0"/>
              <a:t>.</a:t>
            </a:r>
            <a:r>
              <a:rPr lang="en-AU" b="1" dirty="0"/>
              <a:t> </a:t>
            </a:r>
            <a:r>
              <a:rPr lang="bg-BG" b="1" dirty="0"/>
              <a:t>Целеви средства за диференцирано заплащане на директори – 1 </a:t>
            </a:r>
            <a:r>
              <a:rPr lang="bg-BG" b="1" dirty="0" smtClean="0"/>
              <a:t>760 </a:t>
            </a:r>
            <a:r>
              <a:rPr lang="bg-BG" b="1" dirty="0" err="1" smtClean="0"/>
              <a:t>лв</a:t>
            </a:r>
            <a:endParaRPr lang="bg-BG" b="1" dirty="0"/>
          </a:p>
          <a:p>
            <a:pPr lvl="0">
              <a:lnSpc>
                <a:spcPct val="110000"/>
              </a:lnSpc>
              <a:defRPr/>
            </a:pPr>
            <a:r>
              <a:rPr lang="bg-BG" b="1" dirty="0"/>
              <a:t>10. Средства по Национална програма“Информационни и комуникационни технологии“ – 1 </a:t>
            </a:r>
            <a:r>
              <a:rPr lang="bg-BG" b="1" dirty="0" smtClean="0"/>
              <a:t>260 </a:t>
            </a:r>
            <a:r>
              <a:rPr lang="bg-BG" b="1" dirty="0" err="1" smtClean="0"/>
              <a:t>лв</a:t>
            </a:r>
            <a:endParaRPr lang="bg-BG" b="1" dirty="0"/>
          </a:p>
          <a:p>
            <a:pPr>
              <a:lnSpc>
                <a:spcPct val="110000"/>
              </a:lnSpc>
              <a:defRPr/>
            </a:pPr>
            <a:r>
              <a:rPr lang="bg-BG" b="1" dirty="0"/>
              <a:t>11. Средства по Национална програма“Оптимизиране на вътрешната структура на персонала“ – 29 </a:t>
            </a:r>
            <a:r>
              <a:rPr lang="bg-BG" b="1" dirty="0" smtClean="0"/>
              <a:t>347 </a:t>
            </a:r>
            <a:r>
              <a:rPr lang="bg-BG" b="1" dirty="0" err="1" smtClean="0"/>
              <a:t>лв</a:t>
            </a:r>
            <a:endParaRPr lang="bg-BG" b="1" dirty="0"/>
          </a:p>
          <a:p>
            <a:endParaRPr lang="bg-BG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4800" y="4724400"/>
            <a:ext cx="90678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200" b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2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600200" y="1676400"/>
            <a:ext cx="6096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8126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 fontScale="90000"/>
          </a:bodyPr>
          <a:lstStyle/>
          <a:p>
            <a: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ІІІ.</a:t>
            </a:r>
            <a:r>
              <a:rPr lang="bg-BG" sz="27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Бюджетнив</a:t>
            </a:r>
            <a:r>
              <a:rPr lang="en-AU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bg-BG" sz="27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заимоотношения</a:t>
            </a:r>
            <a: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Трансфери</a:t>
            </a:r>
            <a:r>
              <a:rPr lang="bg-BG" sz="2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bg-BG" sz="27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bg-BG" sz="24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Verdana" panose="020B0604030504040204" pitchFamily="34" charset="0"/>
              </a:rPr>
              <a:t>2</a:t>
            </a:r>
            <a:r>
              <a:rPr lang="bg-BG" sz="2400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Verdana" panose="020B0604030504040204" pitchFamily="34" charset="0"/>
              </a:rPr>
              <a:t>.Трансфери от МТСП по програми за временна заетост</a:t>
            </a:r>
            <a:endParaRPr lang="bg-BG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bg-BG" sz="9600" dirty="0" smtClean="0"/>
              <a:t>Бюджет-7 239 </a:t>
            </a:r>
            <a:r>
              <a:rPr lang="bg-BG" sz="9600" dirty="0" err="1" smtClean="0"/>
              <a:t>лв</a:t>
            </a:r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4225925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bg-BG" sz="1700" b="1" dirty="0"/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40000" lnSpcReduction="20000"/>
          </a:bodyPr>
          <a:lstStyle/>
          <a:p>
            <a:r>
              <a:rPr lang="bg-BG" sz="9600" dirty="0" smtClean="0"/>
              <a:t>Отчет-7 239 </a:t>
            </a:r>
            <a:r>
              <a:rPr lang="bg-BG" sz="9600" dirty="0" err="1" smtClean="0"/>
              <a:t>лв</a:t>
            </a:r>
            <a:endParaRPr lang="bg-BG" dirty="0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41497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bg-BG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4800" y="4724400"/>
            <a:ext cx="90678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200" b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2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600200" y="1524000"/>
            <a:ext cx="6096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6809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/>
          </a:bodyPr>
          <a:lstStyle/>
          <a:p>
            <a: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ІІІ.</a:t>
            </a:r>
            <a:r>
              <a:rPr lang="bg-BG" sz="27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Бюджетнив</a:t>
            </a:r>
            <a:r>
              <a:rPr lang="en-AU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bg-BG" sz="27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заимоотношения</a:t>
            </a:r>
            <a: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bg-BG" sz="27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7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Verdana" panose="020B0604030504040204" pitchFamily="34" charset="0"/>
              </a:rPr>
              <a:t>3.</a:t>
            </a:r>
            <a:r>
              <a:rPr lang="bg-BG" sz="27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Verdana" panose="020B0604030504040204" pitchFamily="34" charset="0"/>
              </a:rPr>
              <a:t>Временни безлихвени заеми</a:t>
            </a:r>
            <a:endParaRPr lang="bg-BG" sz="2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bg-BG" sz="9600" dirty="0" smtClean="0"/>
              <a:t>Бюджет-3 881 </a:t>
            </a:r>
            <a:r>
              <a:rPr lang="bg-BG" sz="9600" dirty="0" err="1" smtClean="0"/>
              <a:t>лв</a:t>
            </a:r>
            <a:endParaRPr lang="bg-BG" sz="9600" dirty="0" smtClean="0"/>
          </a:p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4225925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bg-BG" sz="1700" b="1" dirty="0"/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40000" lnSpcReduction="20000"/>
          </a:bodyPr>
          <a:lstStyle/>
          <a:p>
            <a:r>
              <a:rPr lang="bg-BG" sz="9600" dirty="0" smtClean="0"/>
              <a:t>Отчет- 0</a:t>
            </a:r>
          </a:p>
          <a:p>
            <a:endParaRPr lang="bg-BG" dirty="0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41497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bg-BG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4800" y="4724400"/>
            <a:ext cx="90678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200" b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2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600200" y="1524000"/>
            <a:ext cx="60960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13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VІ. Финансиране на бюджетно салдо</a:t>
            </a:r>
            <a:endParaRPr lang="bg-BG" sz="3600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  <a:ea typeface="Verdana" panose="020B0604030504040204" pitchFamily="34" charset="0"/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en-US" dirty="0" smtClean="0"/>
          </a:p>
          <a:p>
            <a:r>
              <a:rPr lang="bg-BG" sz="4600" dirty="0" smtClean="0"/>
              <a:t>Бюджет-</a:t>
            </a:r>
            <a:r>
              <a:rPr lang="en-US" sz="4600" dirty="0" smtClean="0"/>
              <a:t> 15 555</a:t>
            </a:r>
            <a:endParaRPr lang="bg-BG" sz="4600" dirty="0"/>
          </a:p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</a:t>
            </a:r>
            <a:r>
              <a:rPr lang="bg-BG" dirty="0" smtClean="0"/>
              <a:t>. Събрани средства и извършени плащания от/за сметки за средства от Европейския съюз – </a:t>
            </a:r>
          </a:p>
          <a:p>
            <a:pPr marL="0" indent="0">
              <a:buNone/>
            </a:pPr>
            <a:r>
              <a:rPr lang="bg-BG" b="1" dirty="0">
                <a:solidFill>
                  <a:srgbClr val="FF0000"/>
                </a:solidFill>
              </a:rPr>
              <a:t> </a:t>
            </a:r>
            <a:r>
              <a:rPr lang="bg-BG" b="1" dirty="0" smtClean="0">
                <a:solidFill>
                  <a:srgbClr val="FF0000"/>
                </a:solidFill>
              </a:rPr>
              <a:t>    15 555 </a:t>
            </a:r>
            <a:r>
              <a:rPr lang="bg-BG" b="1" dirty="0" err="1" smtClean="0">
                <a:solidFill>
                  <a:srgbClr val="FF0000"/>
                </a:solidFill>
              </a:rPr>
              <a:t>лв</a:t>
            </a:r>
            <a:endParaRPr lang="bg-BG" b="1" dirty="0">
              <a:solidFill>
                <a:srgbClr val="FF0000"/>
              </a:solidFill>
            </a:endParaRPr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55000" lnSpcReduction="20000"/>
          </a:bodyPr>
          <a:lstStyle/>
          <a:p>
            <a:endParaRPr lang="en-US" dirty="0" smtClean="0"/>
          </a:p>
          <a:p>
            <a:r>
              <a:rPr lang="bg-BG" sz="4600" dirty="0" smtClean="0"/>
              <a:t>Отчет- 10 491</a:t>
            </a:r>
            <a:endParaRPr lang="bg-BG" sz="4600" dirty="0"/>
          </a:p>
          <a:p>
            <a:endParaRPr lang="bg-BG" dirty="0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bg-BG" dirty="0"/>
              <a:t>. Събрани средства и извършени плащания от/за сметки за средства от Европейския съюз </a:t>
            </a:r>
            <a:r>
              <a:rPr lang="bg-BG" dirty="0" smtClean="0"/>
              <a:t>–</a:t>
            </a:r>
          </a:p>
          <a:p>
            <a:pPr marL="0" indent="0">
              <a:buNone/>
            </a:pPr>
            <a:r>
              <a:rPr lang="bg-BG" dirty="0"/>
              <a:t> </a:t>
            </a:r>
            <a:r>
              <a:rPr lang="bg-BG" dirty="0" smtClean="0"/>
              <a:t>    </a:t>
            </a:r>
            <a:r>
              <a:rPr lang="bg-BG" b="1" dirty="0" smtClean="0"/>
              <a:t>10 491 </a:t>
            </a:r>
            <a:r>
              <a:rPr lang="bg-BG" b="1" dirty="0" err="1" smtClean="0"/>
              <a:t>лв</a:t>
            </a:r>
            <a:endParaRPr lang="bg-BG" b="1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4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sz="36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</a:t>
            </a:r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 </a:t>
            </a:r>
            <a:r>
              <a:rPr lang="bg-BG" sz="3600" b="1" dirty="0" smtClean="0"/>
              <a:t>Неспециализирани </a:t>
            </a:r>
            <a:r>
              <a:rPr lang="bg-BG" sz="3600" b="1" dirty="0"/>
              <a:t>училища, без професионални гимназии 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bg-BG" dirty="0" smtClean="0"/>
          </a:p>
          <a:p>
            <a:endParaRPr lang="bg-BG" dirty="0"/>
          </a:p>
          <a:p>
            <a:r>
              <a:rPr lang="bg-BG" sz="11200" dirty="0" smtClean="0"/>
              <a:t>Бюджет-</a:t>
            </a:r>
            <a:r>
              <a:rPr lang="en-US" sz="11200" dirty="0" smtClean="0"/>
              <a:t> </a:t>
            </a:r>
            <a:r>
              <a:rPr lang="bg-BG" sz="11200" dirty="0" smtClean="0"/>
              <a:t>1 377 736 </a:t>
            </a:r>
            <a:r>
              <a:rPr lang="bg-BG" sz="11200" dirty="0" err="1" smtClean="0"/>
              <a:t>лв</a:t>
            </a:r>
            <a:endParaRPr lang="bg-BG" sz="11200" dirty="0"/>
          </a:p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 err="1" smtClean="0"/>
              <a:t>Възнаграждения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smtClean="0"/>
              <a:t>персонала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688 388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 err="1" smtClean="0"/>
              <a:t>Други</a:t>
            </a:r>
            <a:r>
              <a:rPr lang="ru-RU" dirty="0" smtClean="0"/>
              <a:t> </a:t>
            </a:r>
            <a:r>
              <a:rPr lang="ru-RU" dirty="0" err="1" smtClean="0"/>
              <a:t>възнаграждения</a:t>
            </a:r>
            <a:r>
              <a:rPr lang="ru-RU" dirty="0" smtClean="0"/>
              <a:t> и </a:t>
            </a:r>
            <a:r>
              <a:rPr lang="ru-RU" dirty="0" err="1" smtClean="0"/>
              <a:t>плащания</a:t>
            </a:r>
            <a:r>
              <a:rPr lang="ru-RU" dirty="0" smtClean="0"/>
              <a:t> –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196 922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 err="1" smtClean="0"/>
              <a:t>Задължителни</a:t>
            </a:r>
            <a:r>
              <a:rPr lang="ru-RU" dirty="0" smtClean="0"/>
              <a:t> </a:t>
            </a:r>
            <a:r>
              <a:rPr lang="ru-RU" dirty="0" err="1"/>
              <a:t>осигурителни</a:t>
            </a:r>
            <a:r>
              <a:rPr lang="ru-RU" dirty="0"/>
              <a:t> вноски от </a:t>
            </a:r>
            <a:r>
              <a:rPr lang="ru-RU" dirty="0" smtClean="0"/>
              <a:t>работодатели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190 536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0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/>
              <a:t>4. </a:t>
            </a:r>
            <a:r>
              <a:rPr lang="ru-RU" dirty="0" err="1" smtClean="0"/>
              <a:t>Издръжка</a:t>
            </a:r>
            <a:r>
              <a:rPr lang="ru-RU" dirty="0" smtClean="0"/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227 315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0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/>
              <a:t>5. Стипендии –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23 897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/>
              <a:t>6. </a:t>
            </a:r>
            <a:r>
              <a:rPr lang="ru-RU" dirty="0" err="1" smtClean="0"/>
              <a:t>Придобиване</a:t>
            </a:r>
            <a:r>
              <a:rPr lang="ru-RU" dirty="0" smtClean="0"/>
              <a:t> на ДМА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50 678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endParaRPr lang="bg-BG" dirty="0" smtClean="0"/>
          </a:p>
          <a:p>
            <a:endParaRPr lang="bg-BG" dirty="0"/>
          </a:p>
          <a:p>
            <a:r>
              <a:rPr lang="bg-BG" sz="11200" dirty="0" smtClean="0"/>
              <a:t>Отчет- 1 275 222 </a:t>
            </a:r>
            <a:r>
              <a:rPr lang="bg-BG" sz="11200" dirty="0" err="1" smtClean="0"/>
              <a:t>лв</a:t>
            </a:r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Възнаграждения</a:t>
            </a:r>
            <a:r>
              <a:rPr lang="ru-RU" dirty="0"/>
              <a:t> на персонала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688 388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/>
              <a:t>2.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възнаграждения</a:t>
            </a:r>
            <a:r>
              <a:rPr lang="ru-RU" dirty="0"/>
              <a:t> и </a:t>
            </a:r>
            <a:r>
              <a:rPr lang="ru-RU" dirty="0" err="1"/>
              <a:t>плащания</a:t>
            </a:r>
            <a:r>
              <a:rPr lang="ru-RU" dirty="0"/>
              <a:t> –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189 326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dirty="0" err="1"/>
              <a:t>Задължителни</a:t>
            </a:r>
            <a:r>
              <a:rPr lang="ru-RU" dirty="0"/>
              <a:t> </a:t>
            </a:r>
            <a:r>
              <a:rPr lang="ru-RU" dirty="0" err="1"/>
              <a:t>осигурителни</a:t>
            </a:r>
            <a:r>
              <a:rPr lang="ru-RU" dirty="0"/>
              <a:t> вноски от работодатели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188 766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/>
              <a:t>4. </a:t>
            </a:r>
            <a:r>
              <a:rPr lang="ru-RU" dirty="0" err="1"/>
              <a:t>Издръжка</a:t>
            </a:r>
            <a:r>
              <a:rPr lang="ru-RU" dirty="0"/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149 576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/>
              <a:t>5. Стипендии –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13 960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/>
              <a:t>6. </a:t>
            </a:r>
            <a:r>
              <a:rPr lang="ru-RU" dirty="0" err="1"/>
              <a:t>Придобиване</a:t>
            </a:r>
            <a:r>
              <a:rPr lang="ru-RU" dirty="0"/>
              <a:t> на ДМА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45 206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bg-BG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 smtClean="0"/>
              <a:t>Неспециализирани </a:t>
            </a:r>
            <a:r>
              <a:rPr lang="bg-BG" sz="4000" b="1" dirty="0"/>
              <a:t>училища, без професионални </a:t>
            </a:r>
            <a:r>
              <a:rPr lang="bg-BG" sz="4000" b="1" dirty="0" smtClean="0"/>
              <a:t>гимназии/</a:t>
            </a:r>
            <a:r>
              <a:rPr lang="bg-BG" sz="4000" b="1" dirty="0" err="1" smtClean="0"/>
              <a:t>Дофинансиране</a:t>
            </a:r>
            <a:r>
              <a:rPr lang="bg-BG" sz="4000" b="1" dirty="0" smtClean="0"/>
              <a:t>/ </a:t>
            </a:r>
            <a:endParaRPr lang="bg-BG" sz="4000" b="1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bg-BG" sz="9600" dirty="0" smtClean="0"/>
          </a:p>
          <a:p>
            <a:r>
              <a:rPr lang="bg-BG" sz="11200" dirty="0" smtClean="0"/>
              <a:t>Бюджет-</a:t>
            </a:r>
            <a:r>
              <a:rPr lang="en-US" sz="11200" dirty="0" smtClean="0"/>
              <a:t> </a:t>
            </a:r>
            <a:r>
              <a:rPr lang="bg-BG" sz="11200" dirty="0" smtClean="0"/>
              <a:t>3 167 </a:t>
            </a:r>
            <a:r>
              <a:rPr lang="bg-BG" sz="11200" dirty="0" err="1" smtClean="0"/>
              <a:t>лв</a:t>
            </a:r>
            <a:endParaRPr lang="bg-BG" sz="11200" dirty="0"/>
          </a:p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Издръжка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3 167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Вода,горива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ел.енергия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3 167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endParaRPr lang="bg-BG" sz="9600" dirty="0" smtClean="0"/>
          </a:p>
          <a:p>
            <a:r>
              <a:rPr lang="bg-BG" sz="11200" dirty="0" smtClean="0"/>
              <a:t>Отчет- 3 167 </a:t>
            </a:r>
            <a:r>
              <a:rPr lang="bg-BG" sz="11200" dirty="0" err="1" smtClean="0"/>
              <a:t>лв</a:t>
            </a:r>
            <a:endParaRPr lang="bg-BG" sz="11200" dirty="0"/>
          </a:p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Издръжка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3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167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Вода,горива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ел.енергия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</a:p>
          <a:p>
            <a:pPr marL="0" indent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3 167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6862210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 smtClean="0"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Други дейности по образованието</a:t>
            </a:r>
            <a:endParaRPr lang="bg-BG" sz="4000" b="1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bg-BG" sz="9600" dirty="0" smtClean="0"/>
          </a:p>
          <a:p>
            <a:endParaRPr lang="bg-BG" sz="9600" dirty="0"/>
          </a:p>
          <a:p>
            <a:r>
              <a:rPr lang="bg-BG" sz="12800" dirty="0" smtClean="0"/>
              <a:t>Бюджет-</a:t>
            </a:r>
            <a:r>
              <a:rPr lang="en-US" sz="12800" dirty="0" smtClean="0"/>
              <a:t> </a:t>
            </a:r>
            <a:r>
              <a:rPr lang="bg-BG" sz="12800" dirty="0" smtClean="0"/>
              <a:t>2 269 </a:t>
            </a:r>
            <a:r>
              <a:rPr lang="bg-BG" sz="12800" dirty="0" err="1" smtClean="0"/>
              <a:t>лв</a:t>
            </a:r>
            <a:endParaRPr lang="bg-BG" sz="12800" dirty="0"/>
          </a:p>
          <a:p>
            <a:endParaRPr lang="bg-BG" dirty="0"/>
          </a:p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Издръжка</a:t>
            </a:r>
            <a:r>
              <a:rPr lang="ru-RU" sz="3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2 269 </a:t>
            </a:r>
            <a:r>
              <a:rPr lang="ru-RU" sz="3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3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200" dirty="0" err="1" smtClean="0"/>
              <a:t>Материали</a:t>
            </a:r>
            <a:r>
              <a:rPr lang="ru-RU" sz="2200" dirty="0" smtClean="0"/>
              <a:t>- </a:t>
            </a:r>
            <a:r>
              <a:rPr lang="ru-RU" sz="2200" b="1" dirty="0" smtClean="0"/>
              <a:t>122 </a:t>
            </a:r>
            <a:r>
              <a:rPr lang="ru-RU" sz="2200" b="1" dirty="0" err="1" smtClean="0"/>
              <a:t>лв</a:t>
            </a:r>
            <a:endParaRPr lang="ru-RU" sz="2200" b="1" dirty="0" smtClean="0"/>
          </a:p>
          <a:p>
            <a:pPr marL="0" indent="0">
              <a:buNone/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200" dirty="0" err="1" smtClean="0"/>
              <a:t>Вода,горива</a:t>
            </a:r>
            <a:r>
              <a:rPr lang="ru-RU" sz="2200" dirty="0" smtClean="0"/>
              <a:t> </a:t>
            </a:r>
            <a:r>
              <a:rPr lang="ru-RU" sz="2200" dirty="0"/>
              <a:t>и </a:t>
            </a:r>
            <a:r>
              <a:rPr lang="ru-RU" sz="2200" dirty="0" err="1"/>
              <a:t>ел.енергия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900лв</a:t>
            </a:r>
          </a:p>
          <a:p>
            <a:pPr marL="0" indent="0">
              <a:buNone/>
            </a:pPr>
            <a:r>
              <a:rPr lang="ru-RU" sz="2200" dirty="0" smtClean="0"/>
              <a:t>- </a:t>
            </a:r>
            <a:r>
              <a:rPr lang="ru-RU" sz="2200" dirty="0" err="1" smtClean="0"/>
              <a:t>Разходи</a:t>
            </a:r>
            <a:r>
              <a:rPr lang="ru-RU" sz="2200" dirty="0" smtClean="0"/>
              <a:t> за </a:t>
            </a:r>
            <a:r>
              <a:rPr lang="ru-RU" sz="2200" dirty="0" err="1" smtClean="0"/>
              <a:t>външни</a:t>
            </a:r>
            <a:r>
              <a:rPr lang="ru-RU" sz="2200" dirty="0" smtClean="0"/>
              <a:t> услуги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- 600 </a:t>
            </a:r>
            <a:r>
              <a:rPr lang="ru-RU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200" dirty="0" smtClean="0"/>
              <a:t>- </a:t>
            </a:r>
            <a:r>
              <a:rPr lang="ru-RU" sz="2200" dirty="0" err="1" smtClean="0"/>
              <a:t>Разходи</a:t>
            </a:r>
            <a:r>
              <a:rPr lang="ru-RU" sz="2200" dirty="0" smtClean="0"/>
              <a:t> за </a:t>
            </a:r>
            <a:r>
              <a:rPr lang="ru-RU" sz="2200" dirty="0" err="1" smtClean="0"/>
              <a:t>застраховки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- 550 </a:t>
            </a:r>
            <a:r>
              <a:rPr lang="ru-RU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200" dirty="0" smtClean="0"/>
              <a:t>- </a:t>
            </a:r>
            <a:r>
              <a:rPr lang="ru-RU" sz="2200" dirty="0" err="1" smtClean="0"/>
              <a:t>Платени</a:t>
            </a:r>
            <a:r>
              <a:rPr lang="ru-RU" sz="2200" dirty="0" smtClean="0"/>
              <a:t> </a:t>
            </a:r>
            <a:r>
              <a:rPr lang="ru-RU" sz="2200" dirty="0" err="1" smtClean="0"/>
              <a:t>държавни</a:t>
            </a:r>
            <a:r>
              <a:rPr lang="ru-RU" sz="2200" dirty="0" smtClean="0"/>
              <a:t> </a:t>
            </a:r>
            <a:r>
              <a:rPr lang="ru-RU" sz="2200" dirty="0" err="1" smtClean="0"/>
              <a:t>данъци,такси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- 97 </a:t>
            </a:r>
            <a:r>
              <a:rPr lang="ru-RU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endParaRPr lang="bg-BG" sz="9600" dirty="0" smtClean="0"/>
          </a:p>
          <a:p>
            <a:endParaRPr lang="bg-BG" sz="9600" dirty="0"/>
          </a:p>
          <a:p>
            <a:endParaRPr lang="bg-BG" sz="9600" dirty="0" smtClean="0"/>
          </a:p>
          <a:p>
            <a:endParaRPr lang="bg-BG" sz="9600" dirty="0"/>
          </a:p>
          <a:p>
            <a:endParaRPr lang="bg-BG" sz="9600" dirty="0" smtClean="0"/>
          </a:p>
          <a:p>
            <a:r>
              <a:rPr lang="bg-BG" sz="12800" dirty="0" smtClean="0"/>
              <a:t>Отчет- 1 443 </a:t>
            </a:r>
            <a:r>
              <a:rPr lang="bg-BG" sz="12800" dirty="0" err="1" smtClean="0"/>
              <a:t>лв</a:t>
            </a:r>
            <a:endParaRPr lang="bg-BG" sz="12800" dirty="0"/>
          </a:p>
          <a:p>
            <a:endParaRPr lang="bg-BG" dirty="0"/>
          </a:p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Издръжка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1 443 </a:t>
            </a:r>
            <a:r>
              <a:rPr lang="ru-RU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200" dirty="0" err="1" smtClean="0"/>
              <a:t>Материали</a:t>
            </a:r>
            <a:r>
              <a:rPr lang="ru-RU" sz="2200" dirty="0" smtClean="0"/>
              <a:t>- </a:t>
            </a:r>
            <a:r>
              <a:rPr lang="ru-RU" sz="2200" b="1" dirty="0"/>
              <a:t>0</a:t>
            </a:r>
          </a:p>
          <a:p>
            <a:pPr marL="0" indent="0">
              <a:buNone/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200" dirty="0" err="1" smtClean="0"/>
              <a:t>Вода,горива</a:t>
            </a:r>
            <a:r>
              <a:rPr lang="ru-RU" sz="2200" dirty="0" smtClean="0"/>
              <a:t> </a:t>
            </a:r>
            <a:r>
              <a:rPr lang="ru-RU" sz="2200" dirty="0"/>
              <a:t>и </a:t>
            </a:r>
            <a:r>
              <a:rPr lang="ru-RU" sz="2200" dirty="0" err="1"/>
              <a:t>ел.енергия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212 </a:t>
            </a:r>
            <a:r>
              <a:rPr lang="ru-RU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200" dirty="0" smtClean="0"/>
              <a:t>- </a:t>
            </a:r>
            <a:r>
              <a:rPr lang="ru-RU" sz="2200" dirty="0" err="1" smtClean="0"/>
              <a:t>Разходи</a:t>
            </a:r>
            <a:r>
              <a:rPr lang="ru-RU" sz="2200" dirty="0" smtClean="0"/>
              <a:t> </a:t>
            </a:r>
            <a:r>
              <a:rPr lang="ru-RU" sz="2200" dirty="0"/>
              <a:t>за </a:t>
            </a:r>
            <a:r>
              <a:rPr lang="ru-RU" sz="2200" dirty="0" err="1"/>
              <a:t>външни</a:t>
            </a:r>
            <a:r>
              <a:rPr lang="ru-RU" sz="2200" dirty="0"/>
              <a:t> услуги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584 </a:t>
            </a:r>
            <a:r>
              <a:rPr lang="ru-RU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200" dirty="0" smtClean="0"/>
              <a:t>- </a:t>
            </a:r>
            <a:r>
              <a:rPr lang="ru-RU" sz="2200" dirty="0" err="1" smtClean="0"/>
              <a:t>Разходи</a:t>
            </a:r>
            <a:r>
              <a:rPr lang="ru-RU" sz="2200" dirty="0" smtClean="0"/>
              <a:t> </a:t>
            </a:r>
            <a:r>
              <a:rPr lang="ru-RU" sz="2200" dirty="0"/>
              <a:t>за </a:t>
            </a:r>
            <a:r>
              <a:rPr lang="ru-RU" sz="2200" dirty="0" err="1"/>
              <a:t>застраховки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550 </a:t>
            </a:r>
            <a:r>
              <a:rPr lang="ru-RU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200" dirty="0" smtClean="0"/>
              <a:t>- </a:t>
            </a:r>
            <a:r>
              <a:rPr lang="ru-RU" sz="2200" dirty="0" err="1" smtClean="0"/>
              <a:t>Платени</a:t>
            </a:r>
            <a:r>
              <a:rPr lang="ru-RU" sz="2200" dirty="0" smtClean="0"/>
              <a:t> </a:t>
            </a:r>
            <a:r>
              <a:rPr lang="ru-RU" sz="2200" dirty="0" err="1"/>
              <a:t>държавни</a:t>
            </a:r>
            <a:r>
              <a:rPr lang="ru-RU" sz="2200" dirty="0"/>
              <a:t> </a:t>
            </a:r>
            <a:r>
              <a:rPr lang="ru-RU" sz="2200" dirty="0" err="1"/>
              <a:t>данъци,такси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97 </a:t>
            </a:r>
            <a:r>
              <a:rPr lang="ru-RU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7090599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 smtClean="0"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Спорт за всички</a:t>
            </a:r>
            <a:endParaRPr lang="bg-BG" sz="4000" b="1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bg-BG" sz="9600" dirty="0"/>
              <a:t>Бюджет-</a:t>
            </a:r>
            <a:r>
              <a:rPr lang="en-US" sz="9600" dirty="0"/>
              <a:t> </a:t>
            </a:r>
            <a:r>
              <a:rPr lang="bg-BG" sz="9600" dirty="0"/>
              <a:t>2</a:t>
            </a:r>
            <a:r>
              <a:rPr lang="bg-BG" sz="9600" dirty="0" smtClean="0"/>
              <a:t> 774 </a:t>
            </a:r>
            <a:r>
              <a:rPr lang="bg-BG" sz="9600" dirty="0" err="1" smtClean="0"/>
              <a:t>лв</a:t>
            </a:r>
            <a:endParaRPr lang="bg-BG" sz="9600" dirty="0"/>
          </a:p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Издръжка</a:t>
            </a: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2 774 </a:t>
            </a:r>
            <a:r>
              <a:rPr lang="ru-RU" sz="3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3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200" dirty="0" smtClean="0"/>
              <a:t>- </a:t>
            </a:r>
            <a:r>
              <a:rPr lang="ru-RU" sz="2200" dirty="0" err="1" smtClean="0"/>
              <a:t>Храна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- 200 </a:t>
            </a:r>
            <a:r>
              <a:rPr lang="ru-RU" sz="2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200" dirty="0" smtClean="0"/>
              <a:t>-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err="1" smtClean="0"/>
              <a:t>Материали</a:t>
            </a:r>
            <a:r>
              <a:rPr lang="ru-RU" sz="2200" dirty="0" smtClean="0"/>
              <a:t>- </a:t>
            </a:r>
            <a:r>
              <a:rPr lang="ru-RU" sz="2200" b="1" dirty="0"/>
              <a:t>2</a:t>
            </a:r>
            <a:r>
              <a:rPr lang="ru-RU" sz="2200" b="1" dirty="0" smtClean="0"/>
              <a:t> 074 </a:t>
            </a:r>
            <a:r>
              <a:rPr lang="ru-RU" sz="2200" b="1" dirty="0" err="1" smtClean="0"/>
              <a:t>лв</a:t>
            </a:r>
            <a:endParaRPr lang="ru-RU" sz="2200" b="1" dirty="0"/>
          </a:p>
          <a:p>
            <a:pPr>
              <a:buFontTx/>
              <a:buChar char="-"/>
            </a:pPr>
            <a:r>
              <a:rPr lang="ru-RU" sz="2200" dirty="0" err="1" smtClean="0"/>
              <a:t>Разходи</a:t>
            </a:r>
            <a:r>
              <a:rPr lang="ru-RU" sz="2200" dirty="0" smtClean="0"/>
              <a:t> </a:t>
            </a:r>
            <a:r>
              <a:rPr lang="ru-RU" sz="2200" dirty="0"/>
              <a:t>за </a:t>
            </a:r>
            <a:r>
              <a:rPr lang="ru-RU" sz="2200" dirty="0" err="1"/>
              <a:t>външни</a:t>
            </a:r>
            <a:r>
              <a:rPr lang="ru-RU" sz="2200" dirty="0"/>
              <a:t> услуги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200 </a:t>
            </a:r>
            <a:r>
              <a:rPr lang="ru-RU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ru-RU" sz="2200" dirty="0" smtClean="0"/>
              <a:t>Командировки в </a:t>
            </a:r>
            <a:r>
              <a:rPr lang="ru-RU" sz="2200" dirty="0" err="1" smtClean="0"/>
              <a:t>страната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</a:p>
          <a:p>
            <a:pPr marL="0" indent="0">
              <a:buNone/>
            </a:pP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100 </a:t>
            </a:r>
            <a:r>
              <a:rPr lang="ru-RU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200" dirty="0"/>
              <a:t>- </a:t>
            </a:r>
            <a:r>
              <a:rPr lang="ru-RU" sz="2200" dirty="0" err="1"/>
              <a:t>Разходи</a:t>
            </a:r>
            <a:r>
              <a:rPr lang="ru-RU" sz="2200" dirty="0"/>
              <a:t> за </a:t>
            </a:r>
            <a:r>
              <a:rPr lang="ru-RU" sz="2200" dirty="0" err="1"/>
              <a:t>застраховки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 </a:t>
            </a:r>
            <a:r>
              <a:rPr lang="ru-RU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40000" lnSpcReduction="20000"/>
          </a:bodyPr>
          <a:lstStyle/>
          <a:p>
            <a:r>
              <a:rPr lang="bg-BG" sz="9600" dirty="0"/>
              <a:t>Отчет- </a:t>
            </a:r>
            <a:r>
              <a:rPr lang="bg-BG" sz="9600" dirty="0" smtClean="0"/>
              <a:t>1 750 </a:t>
            </a:r>
            <a:r>
              <a:rPr lang="bg-BG" sz="9600" dirty="0" err="1" smtClean="0"/>
              <a:t>лв</a:t>
            </a:r>
            <a:endParaRPr lang="bg-BG" sz="9600" dirty="0"/>
          </a:p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Издръжка</a:t>
            </a:r>
            <a:r>
              <a:rPr lang="ru-RU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1 750 </a:t>
            </a:r>
            <a:r>
              <a:rPr lang="ru-RU" sz="3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200" dirty="0"/>
              <a:t>- </a:t>
            </a:r>
            <a:r>
              <a:rPr lang="ru-RU" sz="2200" dirty="0" err="1"/>
              <a:t>Храна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</a:t>
            </a:r>
          </a:p>
          <a:p>
            <a:pPr marL="0" indent="0">
              <a:buNone/>
            </a:pPr>
            <a:r>
              <a:rPr lang="ru-RU" sz="2200" dirty="0"/>
              <a:t>-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 err="1"/>
              <a:t>Материали</a:t>
            </a:r>
            <a:r>
              <a:rPr lang="ru-RU" sz="2200" dirty="0"/>
              <a:t>- </a:t>
            </a:r>
            <a:r>
              <a:rPr lang="ru-RU" sz="2200" b="1" dirty="0" smtClean="0"/>
              <a:t>1 750 </a:t>
            </a:r>
            <a:r>
              <a:rPr lang="ru-RU" sz="2200" b="1" dirty="0" err="1" smtClean="0"/>
              <a:t>лв</a:t>
            </a:r>
            <a:endParaRPr lang="ru-RU" sz="2200" b="1" dirty="0"/>
          </a:p>
          <a:p>
            <a:pPr marL="0" indent="0">
              <a:buNone/>
            </a:pPr>
            <a:r>
              <a:rPr lang="ru-RU" sz="2200" dirty="0"/>
              <a:t>- </a:t>
            </a:r>
            <a:r>
              <a:rPr lang="ru-RU" sz="2200" dirty="0" err="1"/>
              <a:t>Разходи</a:t>
            </a:r>
            <a:r>
              <a:rPr lang="ru-RU" sz="2200" dirty="0"/>
              <a:t> за </a:t>
            </a:r>
            <a:r>
              <a:rPr lang="ru-RU" sz="2200" dirty="0" err="1"/>
              <a:t>външни</a:t>
            </a:r>
            <a:r>
              <a:rPr lang="ru-RU" sz="2200" dirty="0"/>
              <a:t> услуги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</a:t>
            </a:r>
          </a:p>
          <a:p>
            <a:pPr marL="0" indent="0">
              <a:buNone/>
            </a:pPr>
            <a:r>
              <a:rPr lang="ru-RU" sz="2200" dirty="0"/>
              <a:t>- Командировки в </a:t>
            </a:r>
            <a:r>
              <a:rPr lang="ru-RU" sz="2200" dirty="0" err="1"/>
              <a:t>страната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</a:t>
            </a:r>
          </a:p>
          <a:p>
            <a:pPr marL="0" indent="0">
              <a:buNone/>
            </a:pPr>
            <a:r>
              <a:rPr lang="ru-RU" sz="2200" dirty="0"/>
              <a:t>- </a:t>
            </a:r>
            <a:r>
              <a:rPr lang="ru-RU" sz="2200" dirty="0" err="1"/>
              <a:t>Разходи</a:t>
            </a:r>
            <a:r>
              <a:rPr lang="ru-RU" sz="2200" dirty="0"/>
              <a:t> за </a:t>
            </a:r>
            <a:r>
              <a:rPr lang="ru-RU" sz="2200" dirty="0" err="1"/>
              <a:t>застраховки</a:t>
            </a:r>
            <a:r>
              <a:rPr lang="ru-RU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- 0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0775624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000" b="1" dirty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/>
              <a:t>Неспециализирани училища, без професионални гимназии – </a:t>
            </a:r>
            <a:r>
              <a:rPr lang="bg-BG" sz="32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Възнаграждения </a:t>
            </a:r>
            <a:endParaRPr lang="bg-BG" sz="32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bg-BG" dirty="0" smtClean="0"/>
          </a:p>
          <a:p>
            <a:endParaRPr lang="bg-BG" dirty="0"/>
          </a:p>
          <a:p>
            <a:r>
              <a:rPr lang="bg-BG" sz="11200" dirty="0" smtClean="0"/>
              <a:t>Бюджет-</a:t>
            </a:r>
            <a:r>
              <a:rPr lang="en-US" sz="11200" dirty="0" smtClean="0"/>
              <a:t> </a:t>
            </a:r>
            <a:r>
              <a:rPr lang="bg-BG" sz="11200" dirty="0" smtClean="0"/>
              <a:t>885 310 </a:t>
            </a:r>
            <a:r>
              <a:rPr lang="bg-BG" sz="11200" dirty="0" err="1" smtClean="0"/>
              <a:t>лв</a:t>
            </a:r>
            <a:endParaRPr lang="bg-BG" sz="11200" dirty="0"/>
          </a:p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- Заплати и </a:t>
            </a:r>
            <a:r>
              <a:rPr lang="ru-RU" dirty="0" err="1" smtClean="0"/>
              <a:t>възнаграждения</a:t>
            </a:r>
            <a:r>
              <a:rPr lang="ru-RU" dirty="0" smtClean="0"/>
              <a:t> на персонала </a:t>
            </a:r>
            <a:r>
              <a:rPr lang="ru-RU" dirty="0" err="1" smtClean="0"/>
              <a:t>нает</a:t>
            </a:r>
            <a:r>
              <a:rPr lang="ru-RU" dirty="0" smtClean="0"/>
              <a:t> по </a:t>
            </a:r>
            <a:r>
              <a:rPr lang="ru-RU" dirty="0" err="1" smtClean="0"/>
              <a:t>трудови</a:t>
            </a:r>
            <a:r>
              <a:rPr lang="ru-RU" dirty="0" smtClean="0"/>
              <a:t> правоотношения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- 688 388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/>
              <a:t>Изплатени</a:t>
            </a:r>
            <a:r>
              <a:rPr lang="ru-RU" dirty="0" smtClean="0"/>
              <a:t> </a:t>
            </a:r>
            <a:r>
              <a:rPr lang="ru-RU" dirty="0" err="1" smtClean="0"/>
              <a:t>суми</a:t>
            </a:r>
            <a:r>
              <a:rPr lang="ru-RU" dirty="0" smtClean="0"/>
              <a:t> от СБКО, за облекло и </a:t>
            </a:r>
            <a:r>
              <a:rPr lang="ru-RU" dirty="0" err="1" smtClean="0"/>
              <a:t>други</a:t>
            </a:r>
            <a:r>
              <a:rPr lang="ru-RU" dirty="0" smtClean="0"/>
              <a:t> на </a:t>
            </a:r>
            <a:r>
              <a:rPr lang="ru-RU" dirty="0" err="1" smtClean="0"/>
              <a:t>реснола</a:t>
            </a:r>
            <a:r>
              <a:rPr lang="ru-RU" dirty="0" smtClean="0"/>
              <a:t> с характер на </a:t>
            </a:r>
            <a:r>
              <a:rPr lang="ru-RU" dirty="0" err="1" smtClean="0"/>
              <a:t>възнаграждение</a:t>
            </a:r>
            <a:r>
              <a:rPr lang="ru-RU" dirty="0" smtClean="0"/>
              <a:t>- </a:t>
            </a:r>
            <a:r>
              <a:rPr lang="ru-RU" b="1" dirty="0" smtClean="0"/>
              <a:t>27 002 </a:t>
            </a:r>
            <a:r>
              <a:rPr lang="ru-RU" b="1" dirty="0" err="1" smtClean="0"/>
              <a:t>лв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 smtClean="0"/>
              <a:t>Обезщетение</a:t>
            </a:r>
            <a:r>
              <a:rPr lang="ru-RU" dirty="0" smtClean="0"/>
              <a:t> на персонала с характер на </a:t>
            </a:r>
            <a:r>
              <a:rPr lang="ru-RU" dirty="0" err="1" smtClean="0"/>
              <a:t>възнаграждение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b="1" dirty="0" smtClean="0"/>
              <a:t>31 664 </a:t>
            </a:r>
            <a:r>
              <a:rPr lang="ru-RU" b="1" dirty="0" err="1" smtClean="0"/>
              <a:t>лв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 smtClean="0"/>
              <a:t>Други</a:t>
            </a:r>
            <a:r>
              <a:rPr lang="ru-RU" dirty="0" smtClean="0"/>
              <a:t> </a:t>
            </a:r>
            <a:r>
              <a:rPr lang="ru-RU" dirty="0" err="1" smtClean="0"/>
              <a:t>плащания</a:t>
            </a:r>
            <a:r>
              <a:rPr lang="ru-RU" dirty="0" smtClean="0"/>
              <a:t> и </a:t>
            </a:r>
            <a:r>
              <a:rPr lang="ru-RU" dirty="0" err="1" smtClean="0"/>
              <a:t>възнаграждения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- 138 256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30225" indent="0">
              <a:buNone/>
            </a:pPr>
            <a:endParaRPr lang="bg-BG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endParaRPr lang="bg-BG" dirty="0" smtClean="0"/>
          </a:p>
          <a:p>
            <a:endParaRPr lang="bg-BG" dirty="0"/>
          </a:p>
          <a:p>
            <a:r>
              <a:rPr lang="bg-BG" sz="11200" dirty="0" smtClean="0"/>
              <a:t>Отчет- 877 714 </a:t>
            </a:r>
            <a:r>
              <a:rPr lang="bg-BG" sz="11200" dirty="0" err="1" smtClean="0"/>
              <a:t>лв</a:t>
            </a:r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- Заплати и </a:t>
            </a:r>
            <a:r>
              <a:rPr lang="ru-RU" dirty="0" err="1"/>
              <a:t>възнаграждения</a:t>
            </a:r>
            <a:r>
              <a:rPr lang="ru-RU" dirty="0"/>
              <a:t> на персонала </a:t>
            </a:r>
            <a:r>
              <a:rPr lang="ru-RU" dirty="0" err="1"/>
              <a:t>нает</a:t>
            </a:r>
            <a:r>
              <a:rPr lang="ru-RU" dirty="0"/>
              <a:t> по </a:t>
            </a:r>
            <a:r>
              <a:rPr lang="ru-RU" dirty="0" err="1"/>
              <a:t>трудови</a:t>
            </a:r>
            <a:r>
              <a:rPr lang="ru-RU" dirty="0"/>
              <a:t> правоотношения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688 388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ru-RU" dirty="0" err="1" smtClean="0"/>
              <a:t>Изплатени</a:t>
            </a:r>
            <a:r>
              <a:rPr lang="ru-RU" dirty="0" smtClean="0"/>
              <a:t> </a:t>
            </a:r>
            <a:r>
              <a:rPr lang="ru-RU" dirty="0" err="1"/>
              <a:t>суми</a:t>
            </a:r>
            <a:r>
              <a:rPr lang="ru-RU" dirty="0"/>
              <a:t> от СБКО, за облекло и </a:t>
            </a:r>
            <a:r>
              <a:rPr lang="ru-RU" dirty="0" err="1"/>
              <a:t>други</a:t>
            </a:r>
            <a:r>
              <a:rPr lang="ru-RU" dirty="0"/>
              <a:t> на </a:t>
            </a:r>
            <a:r>
              <a:rPr lang="ru-RU" dirty="0" err="1"/>
              <a:t>реснола</a:t>
            </a:r>
            <a:r>
              <a:rPr lang="ru-RU" dirty="0"/>
              <a:t> с характер на </a:t>
            </a:r>
            <a:r>
              <a:rPr lang="ru-RU" dirty="0" err="1"/>
              <a:t>възнаграждение</a:t>
            </a:r>
            <a:r>
              <a:rPr lang="ru-RU" dirty="0"/>
              <a:t>- </a:t>
            </a:r>
            <a:r>
              <a:rPr lang="ru-RU" b="1" dirty="0" smtClean="0"/>
              <a:t>27 002</a:t>
            </a:r>
            <a:r>
              <a:rPr lang="ru-RU" dirty="0"/>
              <a:t> </a:t>
            </a:r>
            <a:r>
              <a:rPr lang="ru-RU" dirty="0" err="1" smtClean="0"/>
              <a:t>лв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Обезщетение</a:t>
            </a:r>
            <a:r>
              <a:rPr lang="ru-RU" dirty="0" smtClean="0"/>
              <a:t> </a:t>
            </a:r>
            <a:r>
              <a:rPr lang="ru-RU" dirty="0"/>
              <a:t>на персонала с характер </a:t>
            </a:r>
            <a:r>
              <a:rPr lang="ru-RU" dirty="0" smtClean="0"/>
              <a:t>на </a:t>
            </a:r>
            <a:r>
              <a:rPr lang="ru-RU" dirty="0" err="1" smtClean="0"/>
              <a:t>възнаграждение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  </a:t>
            </a:r>
            <a:r>
              <a:rPr lang="ru-RU" b="1" dirty="0" smtClean="0"/>
              <a:t>31 664 </a:t>
            </a:r>
            <a:r>
              <a:rPr lang="ru-RU" b="1" dirty="0" err="1" smtClean="0"/>
              <a:t>лв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 err="1" smtClean="0"/>
              <a:t>Други</a:t>
            </a:r>
            <a:r>
              <a:rPr lang="ru-RU" dirty="0" smtClean="0"/>
              <a:t> </a:t>
            </a:r>
            <a:r>
              <a:rPr lang="ru-RU" dirty="0" err="1"/>
              <a:t>плащания</a:t>
            </a:r>
            <a:r>
              <a:rPr lang="ru-RU" dirty="0"/>
              <a:t> и </a:t>
            </a:r>
            <a:r>
              <a:rPr lang="ru-RU" dirty="0" err="1"/>
              <a:t>възнаграждения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130 660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bg-BG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000" b="1" dirty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3600" b="1" dirty="0"/>
              <a:t>Неспециализирани училища, без професионални гимназии –</a:t>
            </a:r>
            <a:r>
              <a:rPr lang="bg-BG" sz="4000" b="1" dirty="0"/>
              <a:t> </a:t>
            </a:r>
            <a:r>
              <a:rPr lang="ru-RU" sz="32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Задължителни</a:t>
            </a:r>
            <a:r>
              <a:rPr lang="ru-RU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осигурителни</a:t>
            </a:r>
            <a:r>
              <a:rPr lang="ru-RU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вноски от работодатели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bg-BG" sz="32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bg-BG" dirty="0" smtClean="0"/>
          </a:p>
          <a:p>
            <a:endParaRPr lang="bg-BG" dirty="0"/>
          </a:p>
          <a:p>
            <a:r>
              <a:rPr lang="bg-BG" sz="12800" dirty="0" smtClean="0"/>
              <a:t>Бюджет-</a:t>
            </a:r>
            <a:r>
              <a:rPr lang="en-US" sz="12800" dirty="0" smtClean="0"/>
              <a:t> </a:t>
            </a:r>
            <a:r>
              <a:rPr lang="bg-BG" sz="12800" dirty="0" smtClean="0"/>
              <a:t>190 536 </a:t>
            </a:r>
            <a:r>
              <a:rPr lang="bg-BG" sz="12800" dirty="0" err="1" smtClean="0"/>
              <a:t>лв</a:t>
            </a:r>
            <a:endParaRPr lang="bg-BG" sz="12800" dirty="0"/>
          </a:p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7600" dirty="0" err="1"/>
              <a:t>Осигурителни</a:t>
            </a:r>
            <a:r>
              <a:rPr lang="ru-RU" sz="7600" dirty="0"/>
              <a:t> вноски от работодатели за </a:t>
            </a:r>
            <a:r>
              <a:rPr lang="ru-RU" sz="7600" dirty="0" err="1"/>
              <a:t>Държавното</a:t>
            </a:r>
            <a:r>
              <a:rPr lang="ru-RU" sz="7600" dirty="0"/>
              <a:t> </a:t>
            </a:r>
            <a:r>
              <a:rPr lang="ru-RU" sz="7600" dirty="0" err="1"/>
              <a:t>обществено</a:t>
            </a:r>
            <a:r>
              <a:rPr lang="ru-RU" sz="7600" dirty="0"/>
              <a:t> </a:t>
            </a:r>
            <a:r>
              <a:rPr lang="ru-RU" sz="7600" dirty="0" err="1"/>
              <a:t>осигуряване</a:t>
            </a:r>
            <a:r>
              <a:rPr lang="ru-RU" sz="7600" dirty="0"/>
              <a:t> (ДОО</a:t>
            </a:r>
            <a:r>
              <a:rPr lang="ru-RU" sz="7600" dirty="0" smtClean="0"/>
              <a:t>) –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7600" b="1" dirty="0" smtClean="0"/>
              <a:t>96 066 </a:t>
            </a:r>
            <a:r>
              <a:rPr lang="ru-RU" sz="7600" b="1" dirty="0" err="1" smtClean="0"/>
              <a:t>лв</a:t>
            </a:r>
            <a:endParaRPr lang="ru-RU" sz="7600" b="1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7600" dirty="0" err="1" smtClean="0"/>
              <a:t>Осигурителни</a:t>
            </a:r>
            <a:r>
              <a:rPr lang="ru-RU" sz="7600" dirty="0" smtClean="0"/>
              <a:t> </a:t>
            </a:r>
            <a:r>
              <a:rPr lang="ru-RU" sz="7600" dirty="0"/>
              <a:t>вноски от работодатели за </a:t>
            </a:r>
            <a:r>
              <a:rPr lang="ru-RU" sz="7600" dirty="0" err="1"/>
              <a:t>Учителския</a:t>
            </a:r>
            <a:r>
              <a:rPr lang="ru-RU" sz="7600" dirty="0"/>
              <a:t> </a:t>
            </a:r>
            <a:r>
              <a:rPr lang="ru-RU" sz="7600" dirty="0" err="1"/>
              <a:t>пенсионен</a:t>
            </a:r>
            <a:r>
              <a:rPr lang="ru-RU" sz="7600" dirty="0"/>
              <a:t> фонд (</a:t>
            </a:r>
            <a:r>
              <a:rPr lang="ru-RU" sz="7600" dirty="0" err="1"/>
              <a:t>УчПФ</a:t>
            </a:r>
            <a:r>
              <a:rPr lang="ru-RU" sz="7600" dirty="0" smtClean="0"/>
              <a:t>) – </a:t>
            </a:r>
            <a:r>
              <a:rPr lang="ru-RU" sz="7600" b="1" dirty="0" smtClean="0"/>
              <a:t>31 266 </a:t>
            </a:r>
            <a:r>
              <a:rPr lang="ru-RU" sz="7600" b="1" dirty="0" err="1" smtClean="0"/>
              <a:t>лв</a:t>
            </a:r>
            <a:endParaRPr lang="ru-RU" sz="7600" b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7600" dirty="0" err="1" smtClean="0"/>
              <a:t>Здравноосигурителни</a:t>
            </a:r>
            <a:r>
              <a:rPr lang="ru-RU" sz="7600" dirty="0" smtClean="0"/>
              <a:t> </a:t>
            </a:r>
            <a:r>
              <a:rPr lang="ru-RU" sz="7600" dirty="0"/>
              <a:t>вноски от </a:t>
            </a:r>
            <a:r>
              <a:rPr lang="ru-RU" sz="7600" dirty="0" smtClean="0"/>
              <a:t>работодатели – </a:t>
            </a:r>
            <a:r>
              <a:rPr lang="ru-RU" sz="7600" b="1" dirty="0" smtClean="0"/>
              <a:t>40 528 </a:t>
            </a:r>
            <a:r>
              <a:rPr lang="ru-RU" sz="7600" b="1" dirty="0" err="1" smtClean="0"/>
              <a:t>лв</a:t>
            </a:r>
            <a:endParaRPr lang="ru-RU" sz="7600" b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7600" dirty="0" smtClean="0"/>
              <a:t>Вноски </a:t>
            </a:r>
            <a:r>
              <a:rPr lang="ru-RU" sz="7600" dirty="0"/>
              <a:t>за </a:t>
            </a:r>
            <a:r>
              <a:rPr lang="ru-RU" sz="7600" dirty="0" err="1"/>
              <a:t>допълнително</a:t>
            </a:r>
            <a:r>
              <a:rPr lang="ru-RU" sz="7600" dirty="0"/>
              <a:t> </a:t>
            </a:r>
            <a:r>
              <a:rPr lang="ru-RU" sz="7600" dirty="0" err="1"/>
              <a:t>задължително</a:t>
            </a:r>
            <a:r>
              <a:rPr lang="ru-RU" sz="7600" dirty="0"/>
              <a:t> </a:t>
            </a:r>
            <a:r>
              <a:rPr lang="ru-RU" sz="7600" dirty="0" err="1"/>
              <a:t>осигуряване</a:t>
            </a:r>
            <a:r>
              <a:rPr lang="ru-RU" sz="7600" dirty="0"/>
              <a:t> от </a:t>
            </a:r>
            <a:r>
              <a:rPr lang="ru-RU" sz="7600" dirty="0" smtClean="0"/>
              <a:t>работодатели – </a:t>
            </a:r>
            <a:r>
              <a:rPr lang="ru-RU" sz="7600" b="1" dirty="0" smtClean="0"/>
              <a:t>22 676 </a:t>
            </a:r>
            <a:r>
              <a:rPr lang="ru-RU" sz="7600" b="1" dirty="0" err="1" smtClean="0"/>
              <a:t>лв</a:t>
            </a:r>
            <a:endParaRPr lang="ru-RU" sz="7600" b="1" dirty="0"/>
          </a:p>
          <a:p>
            <a:pPr marL="0" indent="0">
              <a:lnSpc>
                <a:spcPct val="120000"/>
              </a:lnSpc>
              <a:buNone/>
            </a:pPr>
            <a:endParaRPr lang="bg-BG" sz="4400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endParaRPr lang="bg-BG" dirty="0" smtClean="0"/>
          </a:p>
          <a:p>
            <a:endParaRPr lang="bg-BG" dirty="0"/>
          </a:p>
          <a:p>
            <a:r>
              <a:rPr lang="bg-BG" sz="12800" dirty="0" smtClean="0"/>
              <a:t>Отчет- 188 766 </a:t>
            </a:r>
            <a:r>
              <a:rPr lang="bg-BG" sz="12800" dirty="0" err="1" smtClean="0"/>
              <a:t>лв</a:t>
            </a:r>
            <a:endParaRPr lang="bg-BG" sz="12800" dirty="0" smtClean="0"/>
          </a:p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900" dirty="0" err="1"/>
              <a:t>Осигурителни</a:t>
            </a:r>
            <a:r>
              <a:rPr lang="ru-RU" sz="1900" dirty="0"/>
              <a:t> вноски от работодатели за </a:t>
            </a:r>
            <a:r>
              <a:rPr lang="ru-RU" sz="1900" dirty="0" err="1"/>
              <a:t>Държавното</a:t>
            </a:r>
            <a:r>
              <a:rPr lang="ru-RU" sz="1900" dirty="0"/>
              <a:t> </a:t>
            </a:r>
            <a:r>
              <a:rPr lang="ru-RU" sz="1900" dirty="0" err="1"/>
              <a:t>обществено</a:t>
            </a:r>
            <a:r>
              <a:rPr lang="ru-RU" sz="1900" dirty="0"/>
              <a:t> </a:t>
            </a:r>
            <a:r>
              <a:rPr lang="ru-RU" sz="1900" dirty="0" err="1"/>
              <a:t>осигуряване</a:t>
            </a:r>
            <a:r>
              <a:rPr lang="ru-RU" sz="1900" dirty="0"/>
              <a:t> (ДОО) – </a:t>
            </a:r>
            <a:endParaRPr lang="ru-RU" sz="1900" dirty="0" smtClean="0"/>
          </a:p>
          <a:p>
            <a:pPr marL="0" indent="0">
              <a:buNone/>
            </a:pPr>
            <a:r>
              <a:rPr lang="ru-RU" sz="1900" b="1" dirty="0" smtClean="0"/>
              <a:t>95 198 </a:t>
            </a:r>
            <a:r>
              <a:rPr lang="ru-RU" sz="1900" b="1" dirty="0" err="1" smtClean="0"/>
              <a:t>лв</a:t>
            </a:r>
            <a:endParaRPr lang="ru-RU" sz="1900" b="1" dirty="0"/>
          </a:p>
          <a:p>
            <a:pPr marL="0" indent="0">
              <a:buNone/>
            </a:pPr>
            <a:r>
              <a:rPr lang="ru-RU" sz="1900" dirty="0" err="1" smtClean="0"/>
              <a:t>Осигурителни</a:t>
            </a:r>
            <a:r>
              <a:rPr lang="ru-RU" sz="1900" dirty="0" smtClean="0"/>
              <a:t> </a:t>
            </a:r>
            <a:r>
              <a:rPr lang="ru-RU" sz="1900" dirty="0"/>
              <a:t>вноски от работодатели за </a:t>
            </a:r>
            <a:r>
              <a:rPr lang="ru-RU" sz="1900" dirty="0" err="1"/>
              <a:t>Учителския</a:t>
            </a:r>
            <a:r>
              <a:rPr lang="ru-RU" sz="1900" dirty="0"/>
              <a:t> </a:t>
            </a:r>
            <a:r>
              <a:rPr lang="ru-RU" sz="1900" dirty="0" err="1"/>
              <a:t>пенсионен</a:t>
            </a:r>
            <a:r>
              <a:rPr lang="ru-RU" sz="1900" dirty="0"/>
              <a:t> фонд (</a:t>
            </a:r>
            <a:r>
              <a:rPr lang="ru-RU" sz="1900" dirty="0" err="1"/>
              <a:t>УчПФ</a:t>
            </a:r>
            <a:r>
              <a:rPr lang="ru-RU" sz="1900" dirty="0"/>
              <a:t>) – </a:t>
            </a:r>
            <a:r>
              <a:rPr lang="ru-RU" sz="1900" b="1" dirty="0" smtClean="0"/>
              <a:t>30 940 </a:t>
            </a:r>
            <a:r>
              <a:rPr lang="ru-RU" sz="1900" b="1" dirty="0" err="1" smtClean="0"/>
              <a:t>лв</a:t>
            </a:r>
            <a:endParaRPr lang="ru-RU" sz="1900" b="1" dirty="0" smtClean="0"/>
          </a:p>
          <a:p>
            <a:pPr marL="0" indent="0">
              <a:buNone/>
            </a:pPr>
            <a:r>
              <a:rPr lang="ru-RU" sz="1900" dirty="0" err="1" smtClean="0"/>
              <a:t>Здравноосигурителни</a:t>
            </a:r>
            <a:r>
              <a:rPr lang="ru-RU" sz="1900" dirty="0" smtClean="0"/>
              <a:t> </a:t>
            </a:r>
            <a:r>
              <a:rPr lang="ru-RU" sz="1900" dirty="0"/>
              <a:t>вноски от работодатели – </a:t>
            </a:r>
            <a:r>
              <a:rPr lang="ru-RU" sz="1900" b="1" dirty="0" smtClean="0"/>
              <a:t>40 164 </a:t>
            </a:r>
            <a:r>
              <a:rPr lang="ru-RU" sz="1900" b="1" dirty="0" err="1" smtClean="0"/>
              <a:t>лв</a:t>
            </a:r>
            <a:endParaRPr lang="ru-RU" sz="1900" b="1" dirty="0"/>
          </a:p>
          <a:p>
            <a:pPr marL="0" indent="0">
              <a:buNone/>
            </a:pPr>
            <a:r>
              <a:rPr lang="ru-RU" sz="1900" dirty="0"/>
              <a:t>Вноски за </a:t>
            </a:r>
            <a:r>
              <a:rPr lang="ru-RU" sz="1900" dirty="0" err="1"/>
              <a:t>допълнително</a:t>
            </a:r>
            <a:r>
              <a:rPr lang="ru-RU" sz="1900" dirty="0"/>
              <a:t> </a:t>
            </a:r>
            <a:r>
              <a:rPr lang="ru-RU" sz="1900" dirty="0" err="1"/>
              <a:t>задължително</a:t>
            </a:r>
            <a:r>
              <a:rPr lang="ru-RU" sz="1900" dirty="0"/>
              <a:t> </a:t>
            </a:r>
            <a:r>
              <a:rPr lang="ru-RU" sz="1900" dirty="0" err="1"/>
              <a:t>осигуряване</a:t>
            </a:r>
            <a:r>
              <a:rPr lang="ru-RU" sz="1900" dirty="0"/>
              <a:t> от работодатели – </a:t>
            </a:r>
            <a:r>
              <a:rPr lang="ru-RU" sz="1900" b="1" dirty="0" smtClean="0"/>
              <a:t>22 464 </a:t>
            </a:r>
            <a:r>
              <a:rPr lang="ru-RU" sz="1900" b="1" dirty="0" err="1" smtClean="0"/>
              <a:t>лв</a:t>
            </a:r>
            <a:endParaRPr lang="bg-BG" sz="19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3600" b="1" dirty="0"/>
              <a:t>Неспециализирани училища, без професионални гимназии</a:t>
            </a:r>
            <a:r>
              <a:rPr lang="bg-BG" sz="4000" b="1" dirty="0"/>
              <a:t> </a:t>
            </a:r>
            <a:r>
              <a:rPr lang="bg-BG" sz="3200" b="1" dirty="0"/>
              <a:t>– </a:t>
            </a:r>
            <a:r>
              <a:rPr lang="bg-BG" sz="32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Издръжка</a:t>
            </a:r>
            <a:r>
              <a:rPr lang="bg-BG" sz="32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 </a:t>
            </a:r>
            <a:endParaRPr lang="bg-BG" sz="32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1"/>
          </p:nvPr>
        </p:nvSpPr>
        <p:spPr/>
        <p:txBody>
          <a:bodyPr anchor="ctr">
            <a:normAutofit fontScale="32500" lnSpcReduction="20000"/>
          </a:bodyPr>
          <a:lstStyle/>
          <a:p>
            <a:r>
              <a:rPr lang="bg-BG" sz="9600" dirty="0"/>
              <a:t>Бюджет-</a:t>
            </a:r>
            <a:r>
              <a:rPr lang="en-US" sz="9600" dirty="0"/>
              <a:t> </a:t>
            </a:r>
            <a:r>
              <a:rPr lang="bg-BG" sz="9600" dirty="0" smtClean="0"/>
              <a:t>227 315лв</a:t>
            </a:r>
            <a:endParaRPr lang="bg-BG" sz="9600" dirty="0"/>
          </a:p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454525"/>
          </a:xfrm>
        </p:spPr>
        <p:txBody>
          <a:bodyPr>
            <a:normAutofit fontScale="25000" lnSpcReduction="2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 err="1" smtClean="0"/>
              <a:t>Храна</a:t>
            </a:r>
            <a:r>
              <a:rPr lang="ru-RU" sz="6400" dirty="0" smtClean="0"/>
              <a:t>     -  </a:t>
            </a:r>
            <a:r>
              <a:rPr lang="ru-RU" sz="6400" b="1" dirty="0" smtClean="0"/>
              <a:t>14 361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4000" dirty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/>
              <a:t>Постелен </a:t>
            </a:r>
            <a:r>
              <a:rPr lang="ru-RU" sz="6400" dirty="0" err="1"/>
              <a:t>инвентар</a:t>
            </a:r>
            <a:r>
              <a:rPr lang="ru-RU" sz="6400" dirty="0"/>
              <a:t> и </a:t>
            </a:r>
            <a:r>
              <a:rPr lang="ru-RU" sz="6400" dirty="0" smtClean="0"/>
              <a:t>облекло  -  </a:t>
            </a:r>
            <a:r>
              <a:rPr lang="ru-RU" sz="6400" b="1" dirty="0" smtClean="0"/>
              <a:t>3 150 </a:t>
            </a:r>
            <a:r>
              <a:rPr lang="ru-RU" sz="6400" b="1" dirty="0" err="1" smtClean="0"/>
              <a:t>лв</a:t>
            </a:r>
            <a:endParaRPr lang="ru-RU" sz="6400" b="1" dirty="0" smtClean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4000" dirty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 err="1"/>
              <a:t>Учебни</a:t>
            </a:r>
            <a:r>
              <a:rPr lang="ru-RU" sz="6400" dirty="0"/>
              <a:t> и научно-</a:t>
            </a:r>
            <a:r>
              <a:rPr lang="ru-RU" sz="6400" dirty="0" err="1"/>
              <a:t>изследователски</a:t>
            </a:r>
            <a:r>
              <a:rPr lang="ru-RU" sz="6400" dirty="0"/>
              <a:t> </a:t>
            </a:r>
            <a:r>
              <a:rPr lang="ru-RU" sz="6400" dirty="0" err="1"/>
              <a:t>разходи</a:t>
            </a:r>
            <a:r>
              <a:rPr lang="ru-RU" sz="6400" dirty="0"/>
              <a:t> и книги за </a:t>
            </a:r>
            <a:r>
              <a:rPr lang="ru-RU" sz="6400" dirty="0" err="1" smtClean="0"/>
              <a:t>библиотеките</a:t>
            </a:r>
            <a:r>
              <a:rPr lang="ru-RU" sz="6400" dirty="0" smtClean="0"/>
              <a:t> – </a:t>
            </a:r>
            <a:r>
              <a:rPr lang="ru-RU" sz="6400" b="1" dirty="0" smtClean="0"/>
              <a:t>17 420 </a:t>
            </a:r>
            <a:r>
              <a:rPr lang="ru-RU" sz="6400" b="1" dirty="0" err="1" smtClean="0"/>
              <a:t>лв</a:t>
            </a:r>
            <a:endParaRPr lang="ru-RU" sz="6400" b="1" dirty="0" smtClean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4000" dirty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 err="1" smtClean="0"/>
              <a:t>Материали</a:t>
            </a:r>
            <a:r>
              <a:rPr lang="ru-RU" sz="6400" dirty="0" smtClean="0"/>
              <a:t>  -  </a:t>
            </a:r>
            <a:r>
              <a:rPr lang="ru-RU" sz="6400" b="1" dirty="0" smtClean="0"/>
              <a:t>43 277 </a:t>
            </a:r>
            <a:r>
              <a:rPr lang="ru-RU" sz="6400" b="1" dirty="0" err="1" smtClean="0"/>
              <a:t>лв</a:t>
            </a:r>
            <a:endParaRPr lang="ru-RU" sz="4000" dirty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 smtClean="0"/>
              <a:t>Вода</a:t>
            </a:r>
            <a:r>
              <a:rPr lang="ru-RU" sz="6400" dirty="0"/>
              <a:t>, </a:t>
            </a:r>
            <a:r>
              <a:rPr lang="ru-RU" sz="6400" dirty="0" err="1"/>
              <a:t>горива</a:t>
            </a:r>
            <a:r>
              <a:rPr lang="ru-RU" sz="6400" dirty="0"/>
              <a:t> и </a:t>
            </a:r>
            <a:r>
              <a:rPr lang="ru-RU" sz="6400" dirty="0" err="1" smtClean="0"/>
              <a:t>енергия</a:t>
            </a:r>
            <a:r>
              <a:rPr lang="ru-RU" sz="6400" dirty="0" smtClean="0"/>
              <a:t>   -  </a:t>
            </a:r>
            <a:r>
              <a:rPr lang="ru-RU" sz="6400" b="1" dirty="0" smtClean="0"/>
              <a:t>42 554 </a:t>
            </a:r>
            <a:r>
              <a:rPr lang="ru-RU" sz="6400" b="1" dirty="0" err="1" smtClean="0"/>
              <a:t>лв</a:t>
            </a:r>
            <a:endParaRPr lang="ru-RU" sz="6400" b="1" dirty="0" smtClean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4000" dirty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 err="1"/>
              <a:t>Разходи</a:t>
            </a:r>
            <a:r>
              <a:rPr lang="ru-RU" sz="6400" dirty="0"/>
              <a:t> за </a:t>
            </a:r>
            <a:r>
              <a:rPr lang="ru-RU" sz="6400" dirty="0" err="1"/>
              <a:t>външни</a:t>
            </a:r>
            <a:r>
              <a:rPr lang="ru-RU" sz="6400" dirty="0"/>
              <a:t> </a:t>
            </a:r>
            <a:r>
              <a:rPr lang="ru-RU" sz="6400" dirty="0" smtClean="0"/>
              <a:t>услуги  -  </a:t>
            </a:r>
            <a:r>
              <a:rPr lang="ru-RU" sz="6400" b="1" dirty="0" smtClean="0"/>
              <a:t>86 953 </a:t>
            </a:r>
            <a:r>
              <a:rPr lang="ru-RU" sz="6400" b="1" dirty="0" err="1" smtClean="0"/>
              <a:t>лв</a:t>
            </a:r>
            <a:endParaRPr lang="ru-RU" sz="6400" b="1" dirty="0" smtClean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4000" dirty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 err="1" smtClean="0"/>
              <a:t>Текущ</a:t>
            </a:r>
            <a:r>
              <a:rPr lang="ru-RU" sz="6400" dirty="0" smtClean="0"/>
              <a:t> ремонт – </a:t>
            </a:r>
            <a:r>
              <a:rPr lang="ru-RU" sz="6400" b="1" dirty="0" smtClean="0"/>
              <a:t>19 044 </a:t>
            </a:r>
            <a:r>
              <a:rPr lang="ru-RU" sz="6400" b="1" dirty="0" err="1" smtClean="0"/>
              <a:t>лв</a:t>
            </a:r>
            <a:endParaRPr lang="ru-RU" sz="6400" b="1" dirty="0" smtClean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4000" dirty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/>
              <a:t>Командировки в </a:t>
            </a:r>
            <a:r>
              <a:rPr lang="ru-RU" sz="6400" dirty="0" err="1" smtClean="0"/>
              <a:t>страната</a:t>
            </a:r>
            <a:r>
              <a:rPr lang="ru-RU" sz="6400" dirty="0" smtClean="0"/>
              <a:t>  -  </a:t>
            </a:r>
            <a:r>
              <a:rPr lang="ru-RU" sz="6400" b="1" dirty="0" smtClean="0"/>
              <a:t>444 </a:t>
            </a:r>
            <a:r>
              <a:rPr lang="ru-RU" sz="6400" b="1" dirty="0" err="1" smtClean="0"/>
              <a:t>лв</a:t>
            </a:r>
            <a:endParaRPr lang="ru-RU" sz="6400" b="1" dirty="0" smtClean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4000" dirty="0"/>
          </a:p>
          <a:p>
            <a:pPr marL="0" lvl="0" indent="0">
              <a:lnSpc>
                <a:spcPct val="120000"/>
              </a:lnSpc>
              <a:buNone/>
            </a:pPr>
            <a:r>
              <a:rPr lang="ru-RU" sz="6400" dirty="0" err="1"/>
              <a:t>Разходи</a:t>
            </a:r>
            <a:r>
              <a:rPr lang="ru-RU" sz="6400" dirty="0"/>
              <a:t> за </a:t>
            </a:r>
            <a:r>
              <a:rPr lang="ru-RU" sz="6400" dirty="0" err="1" smtClean="0"/>
              <a:t>застраховки</a:t>
            </a:r>
            <a:r>
              <a:rPr lang="ru-RU" sz="6400" dirty="0" smtClean="0"/>
              <a:t>  -  </a:t>
            </a:r>
            <a:r>
              <a:rPr lang="ru-RU" sz="6400" b="1" dirty="0" smtClean="0"/>
              <a:t>107 </a:t>
            </a:r>
            <a:r>
              <a:rPr lang="ru-RU" sz="6400" b="1" dirty="0" err="1" smtClean="0"/>
              <a:t>лв</a:t>
            </a:r>
            <a:endParaRPr lang="ru-RU" sz="6400" b="1" dirty="0" smtClean="0"/>
          </a:p>
          <a:p>
            <a:pPr marL="0" lv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lvl="0" indent="0">
              <a:lnSpc>
                <a:spcPct val="120000"/>
              </a:lnSpc>
              <a:buNone/>
            </a:pPr>
            <a:r>
              <a:rPr lang="ru-RU" sz="6400" dirty="0" err="1" smtClean="0"/>
              <a:t>Разходи</a:t>
            </a:r>
            <a:r>
              <a:rPr lang="ru-RU" sz="6400" dirty="0" smtClean="0"/>
              <a:t> </a:t>
            </a:r>
            <a:r>
              <a:rPr lang="ru-RU" sz="6400" dirty="0"/>
              <a:t>за </a:t>
            </a:r>
            <a:r>
              <a:rPr lang="ru-RU" sz="6400" dirty="0" err="1"/>
              <a:t>договорни</a:t>
            </a:r>
            <a:r>
              <a:rPr lang="ru-RU" sz="6400" dirty="0"/>
              <a:t> санкции и неустойки, </a:t>
            </a:r>
            <a:r>
              <a:rPr lang="ru-RU" sz="6400" dirty="0" err="1"/>
              <a:t>съдебни</a:t>
            </a:r>
            <a:r>
              <a:rPr lang="ru-RU" sz="6400" dirty="0"/>
              <a:t> </a:t>
            </a:r>
            <a:r>
              <a:rPr lang="ru-RU" sz="6400" dirty="0" err="1"/>
              <a:t>обезщетения</a:t>
            </a:r>
            <a:r>
              <a:rPr lang="ru-RU" sz="6400" dirty="0"/>
              <a:t> и </a:t>
            </a:r>
            <a:r>
              <a:rPr lang="ru-RU" sz="6400" dirty="0" smtClean="0"/>
              <a:t>разноски  - </a:t>
            </a:r>
            <a:r>
              <a:rPr lang="ru-RU" sz="6400" b="1" dirty="0" smtClean="0"/>
              <a:t>5 </a:t>
            </a:r>
            <a:r>
              <a:rPr lang="ru-RU" sz="6400" b="1" dirty="0" err="1" smtClean="0"/>
              <a:t>лв</a:t>
            </a:r>
            <a:endParaRPr lang="ru-RU" sz="6400" b="1" dirty="0"/>
          </a:p>
          <a:p>
            <a:pPr marL="0" lvl="0" indent="0">
              <a:buNone/>
            </a:pPr>
            <a:endParaRPr lang="bg-BG" dirty="0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sz="quarter" idx="3"/>
          </p:nvPr>
        </p:nvSpPr>
        <p:spPr/>
        <p:txBody>
          <a:bodyPr anchor="ctr">
            <a:normAutofit fontScale="40000" lnSpcReduction="20000"/>
          </a:bodyPr>
          <a:lstStyle/>
          <a:p>
            <a:r>
              <a:rPr lang="bg-BG" sz="9600" dirty="0"/>
              <a:t>Отчет- </a:t>
            </a:r>
            <a:r>
              <a:rPr lang="bg-BG" sz="9600" dirty="0" smtClean="0"/>
              <a:t>149 576лв</a:t>
            </a:r>
            <a:endParaRPr lang="bg-BG" sz="9600" dirty="0"/>
          </a:p>
          <a:p>
            <a:endParaRPr lang="bg-BG" dirty="0"/>
          </a:p>
        </p:txBody>
      </p:sp>
      <p:sp>
        <p:nvSpPr>
          <p:cNvPr id="7" name="Контейнер за съдържание 6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454525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sz="1600" dirty="0" err="1"/>
              <a:t>Храна</a:t>
            </a:r>
            <a:r>
              <a:rPr lang="ru-RU" sz="1600" dirty="0"/>
              <a:t>     -  </a:t>
            </a:r>
            <a:r>
              <a:rPr lang="ru-RU" sz="1600" b="1" dirty="0" smtClean="0"/>
              <a:t>14 361</a:t>
            </a:r>
            <a:endParaRPr lang="ru-RU" sz="1000" dirty="0"/>
          </a:p>
          <a:p>
            <a:pPr marL="0" lvl="0" indent="0">
              <a:spcBef>
                <a:spcPts val="0"/>
              </a:spcBef>
              <a:buNone/>
            </a:pPr>
            <a:r>
              <a:rPr lang="ru-RU" sz="1600" dirty="0"/>
              <a:t>Постелен </a:t>
            </a:r>
            <a:r>
              <a:rPr lang="ru-RU" sz="1600" dirty="0" err="1"/>
              <a:t>инвентар</a:t>
            </a:r>
            <a:r>
              <a:rPr lang="ru-RU" sz="1600" dirty="0"/>
              <a:t> и облекло  -  </a:t>
            </a:r>
            <a:r>
              <a:rPr lang="ru-RU" sz="1600" b="1" dirty="0"/>
              <a:t>3 </a:t>
            </a:r>
            <a:r>
              <a:rPr lang="ru-RU" sz="1600" b="1" dirty="0" smtClean="0"/>
              <a:t>150 </a:t>
            </a:r>
            <a:r>
              <a:rPr lang="ru-RU" sz="1600" b="1" dirty="0" err="1" smtClean="0"/>
              <a:t>лв</a:t>
            </a:r>
            <a:endParaRPr lang="ru-RU" sz="1600" b="1" dirty="0"/>
          </a:p>
          <a:p>
            <a:pPr marL="0" lvl="0" indent="0">
              <a:spcBef>
                <a:spcPts val="0"/>
              </a:spcBef>
              <a:buNone/>
            </a:pPr>
            <a:endParaRPr lang="ru-RU" sz="1000" dirty="0"/>
          </a:p>
          <a:p>
            <a:pPr marL="0" lvl="0" indent="0">
              <a:spcBef>
                <a:spcPts val="0"/>
              </a:spcBef>
              <a:buNone/>
            </a:pPr>
            <a:r>
              <a:rPr lang="ru-RU" sz="1600" dirty="0" err="1"/>
              <a:t>Учебни</a:t>
            </a:r>
            <a:r>
              <a:rPr lang="ru-RU" sz="1600" dirty="0"/>
              <a:t> и научно-</a:t>
            </a:r>
            <a:r>
              <a:rPr lang="ru-RU" sz="1600" dirty="0" err="1"/>
              <a:t>изследователски</a:t>
            </a:r>
            <a:r>
              <a:rPr lang="ru-RU" sz="1600" dirty="0"/>
              <a:t> </a:t>
            </a:r>
            <a:r>
              <a:rPr lang="ru-RU" sz="1600" dirty="0" err="1"/>
              <a:t>разходи</a:t>
            </a:r>
            <a:r>
              <a:rPr lang="ru-RU" sz="1600" dirty="0"/>
              <a:t> и книги за </a:t>
            </a:r>
            <a:r>
              <a:rPr lang="ru-RU" sz="1600" dirty="0" err="1"/>
              <a:t>библиотеките</a:t>
            </a:r>
            <a:r>
              <a:rPr lang="ru-RU" sz="1600" dirty="0"/>
              <a:t> – </a:t>
            </a:r>
            <a:r>
              <a:rPr lang="ru-RU" sz="1600" b="1" dirty="0" smtClean="0"/>
              <a:t>17 420 </a:t>
            </a:r>
            <a:r>
              <a:rPr lang="ru-RU" sz="1600" b="1" dirty="0" err="1" smtClean="0"/>
              <a:t>лв</a:t>
            </a:r>
            <a:endParaRPr lang="ru-RU" sz="1600" b="1" dirty="0"/>
          </a:p>
          <a:p>
            <a:pPr marL="0" lvl="0" indent="0">
              <a:spcBef>
                <a:spcPts val="0"/>
              </a:spcBef>
              <a:buNone/>
            </a:pPr>
            <a:endParaRPr lang="ru-RU" sz="1000" dirty="0"/>
          </a:p>
          <a:p>
            <a:pPr marL="0" lvl="0" indent="0">
              <a:spcBef>
                <a:spcPts val="0"/>
              </a:spcBef>
              <a:buNone/>
            </a:pPr>
            <a:r>
              <a:rPr lang="ru-RU" sz="1600" dirty="0" err="1"/>
              <a:t>Материали</a:t>
            </a:r>
            <a:r>
              <a:rPr lang="ru-RU" sz="1600" dirty="0"/>
              <a:t>  -  </a:t>
            </a:r>
            <a:r>
              <a:rPr lang="ru-RU" sz="1600" b="1" dirty="0" smtClean="0"/>
              <a:t>25 120 </a:t>
            </a:r>
            <a:r>
              <a:rPr lang="ru-RU" sz="1600" b="1" dirty="0" err="1" smtClean="0"/>
              <a:t>лв</a:t>
            </a:r>
            <a:endParaRPr lang="ru-RU" sz="1600" b="1" dirty="0"/>
          </a:p>
          <a:p>
            <a:pPr marL="0" lvl="0" indent="0">
              <a:spcBef>
                <a:spcPts val="0"/>
              </a:spcBef>
              <a:buNone/>
            </a:pPr>
            <a:endParaRPr lang="ru-RU" sz="1000" dirty="0"/>
          </a:p>
          <a:p>
            <a:pPr marL="0" lvl="0" indent="0">
              <a:spcBef>
                <a:spcPts val="0"/>
              </a:spcBef>
              <a:buNone/>
            </a:pPr>
            <a:r>
              <a:rPr lang="ru-RU" sz="1600" dirty="0"/>
              <a:t>Вода, </a:t>
            </a:r>
            <a:r>
              <a:rPr lang="ru-RU" sz="1600" dirty="0" err="1"/>
              <a:t>горива</a:t>
            </a:r>
            <a:r>
              <a:rPr lang="ru-RU" sz="1600" dirty="0"/>
              <a:t> и </a:t>
            </a:r>
            <a:r>
              <a:rPr lang="ru-RU" sz="1600" dirty="0" err="1"/>
              <a:t>енергия</a:t>
            </a:r>
            <a:r>
              <a:rPr lang="ru-RU" sz="1600" dirty="0"/>
              <a:t>   -  </a:t>
            </a:r>
            <a:r>
              <a:rPr lang="ru-RU" sz="1600" b="1" dirty="0" smtClean="0"/>
              <a:t>20 554 </a:t>
            </a:r>
            <a:r>
              <a:rPr lang="ru-RU" sz="1600" b="1" dirty="0" err="1" smtClean="0"/>
              <a:t>лв</a:t>
            </a:r>
            <a:endParaRPr lang="ru-RU" sz="1000" dirty="0"/>
          </a:p>
          <a:p>
            <a:pPr marL="0" lvl="0" indent="0">
              <a:spcBef>
                <a:spcPts val="0"/>
              </a:spcBef>
              <a:buNone/>
            </a:pPr>
            <a:r>
              <a:rPr lang="ru-RU" sz="1600" dirty="0" err="1" smtClean="0"/>
              <a:t>Разходи</a:t>
            </a:r>
            <a:r>
              <a:rPr lang="ru-RU" sz="1600" dirty="0" smtClean="0"/>
              <a:t> </a:t>
            </a:r>
            <a:r>
              <a:rPr lang="ru-RU" sz="1600" dirty="0"/>
              <a:t>за </a:t>
            </a:r>
            <a:r>
              <a:rPr lang="ru-RU" sz="1600" dirty="0" err="1"/>
              <a:t>външни</a:t>
            </a:r>
            <a:r>
              <a:rPr lang="ru-RU" sz="1600" dirty="0"/>
              <a:t> услуги  -  </a:t>
            </a:r>
            <a:r>
              <a:rPr lang="ru-RU" sz="1600" b="1" dirty="0" smtClean="0"/>
              <a:t>59 371 </a:t>
            </a:r>
            <a:r>
              <a:rPr lang="ru-RU" sz="1600" b="1" dirty="0" err="1" smtClean="0"/>
              <a:t>лв</a:t>
            </a:r>
            <a:endParaRPr lang="ru-RU" sz="1000" b="1" dirty="0"/>
          </a:p>
          <a:p>
            <a:pPr marL="0" lvl="0" indent="0">
              <a:spcBef>
                <a:spcPts val="0"/>
              </a:spcBef>
              <a:buNone/>
            </a:pPr>
            <a:endParaRPr lang="ru-RU" sz="10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ru-RU" sz="1600" dirty="0" err="1" smtClean="0"/>
              <a:t>Текущ</a:t>
            </a:r>
            <a:r>
              <a:rPr lang="ru-RU" sz="1600" dirty="0" smtClean="0"/>
              <a:t> </a:t>
            </a:r>
            <a:r>
              <a:rPr lang="ru-RU" sz="1600" dirty="0"/>
              <a:t>ремонт – </a:t>
            </a:r>
            <a:r>
              <a:rPr lang="ru-RU" sz="1600" b="1" dirty="0" smtClean="0"/>
              <a:t>9 044 </a:t>
            </a:r>
            <a:r>
              <a:rPr lang="ru-RU" sz="1600" b="1" dirty="0" err="1" smtClean="0"/>
              <a:t>лв</a:t>
            </a:r>
            <a:endParaRPr lang="ru-RU" sz="1600" b="1" dirty="0"/>
          </a:p>
          <a:p>
            <a:pPr marL="0" lvl="0" indent="0">
              <a:spcBef>
                <a:spcPts val="0"/>
              </a:spcBef>
              <a:buNone/>
            </a:pPr>
            <a:endParaRPr lang="ru-RU" sz="1000" dirty="0"/>
          </a:p>
          <a:p>
            <a:pPr marL="0" lvl="0" indent="0">
              <a:spcBef>
                <a:spcPts val="0"/>
              </a:spcBef>
              <a:buNone/>
            </a:pPr>
            <a:r>
              <a:rPr lang="ru-RU" sz="1600" dirty="0"/>
              <a:t>Командировки в </a:t>
            </a:r>
            <a:r>
              <a:rPr lang="ru-RU" sz="1600" dirty="0" err="1"/>
              <a:t>страната</a:t>
            </a:r>
            <a:r>
              <a:rPr lang="ru-RU" sz="1600" dirty="0"/>
              <a:t>  -  </a:t>
            </a:r>
            <a:r>
              <a:rPr lang="ru-RU" sz="1600" b="1" dirty="0" smtClean="0"/>
              <a:t>444 </a:t>
            </a:r>
            <a:r>
              <a:rPr lang="ru-RU" sz="1600" b="1" dirty="0" err="1" smtClean="0"/>
              <a:t>лв</a:t>
            </a:r>
            <a:endParaRPr lang="ru-RU" sz="1600" b="1" dirty="0"/>
          </a:p>
          <a:p>
            <a:pPr marL="0" lvl="0" indent="0">
              <a:spcBef>
                <a:spcPts val="0"/>
              </a:spcBef>
              <a:buNone/>
            </a:pPr>
            <a:endParaRPr lang="ru-RU" sz="1000" dirty="0"/>
          </a:p>
          <a:p>
            <a:pPr marL="0" lvl="0" indent="0">
              <a:spcBef>
                <a:spcPts val="0"/>
              </a:spcBef>
              <a:buNone/>
            </a:pPr>
            <a:r>
              <a:rPr lang="ru-RU" sz="1600" dirty="0" err="1"/>
              <a:t>Разходи</a:t>
            </a:r>
            <a:r>
              <a:rPr lang="ru-RU" sz="1600" dirty="0"/>
              <a:t> за </a:t>
            </a:r>
            <a:r>
              <a:rPr lang="ru-RU" sz="1600" dirty="0" err="1"/>
              <a:t>застраховки</a:t>
            </a:r>
            <a:r>
              <a:rPr lang="ru-RU" sz="1600" dirty="0"/>
              <a:t>  -  </a:t>
            </a:r>
            <a:r>
              <a:rPr lang="ru-RU" sz="1600" b="1" dirty="0" smtClean="0"/>
              <a:t>107 </a:t>
            </a:r>
            <a:r>
              <a:rPr lang="ru-RU" sz="1600" b="1" dirty="0" err="1" smtClean="0"/>
              <a:t>лв</a:t>
            </a:r>
            <a:endParaRPr lang="ru-RU" sz="1600" b="1" dirty="0"/>
          </a:p>
          <a:p>
            <a:pPr marL="0" lvl="0" indent="0">
              <a:spcBef>
                <a:spcPts val="0"/>
              </a:spcBef>
              <a:buNone/>
            </a:pPr>
            <a:endParaRPr lang="ru-RU" sz="1000" dirty="0"/>
          </a:p>
          <a:p>
            <a:pPr marL="0" lvl="0" indent="0">
              <a:spcBef>
                <a:spcPts val="0"/>
              </a:spcBef>
              <a:buNone/>
            </a:pPr>
            <a:r>
              <a:rPr lang="ru-RU" sz="1600" dirty="0" err="1"/>
              <a:t>Разходи</a:t>
            </a:r>
            <a:r>
              <a:rPr lang="ru-RU" sz="1600" dirty="0"/>
              <a:t> за </a:t>
            </a:r>
            <a:r>
              <a:rPr lang="ru-RU" sz="1600" dirty="0" err="1"/>
              <a:t>договорни</a:t>
            </a:r>
            <a:r>
              <a:rPr lang="ru-RU" sz="1600" dirty="0"/>
              <a:t> санкции и неустойки, </a:t>
            </a:r>
            <a:r>
              <a:rPr lang="ru-RU" sz="1600" dirty="0" err="1"/>
              <a:t>съдебни</a:t>
            </a:r>
            <a:r>
              <a:rPr lang="ru-RU" sz="1600" dirty="0"/>
              <a:t> </a:t>
            </a:r>
            <a:r>
              <a:rPr lang="ru-RU" sz="1600" dirty="0" err="1"/>
              <a:t>обезщетения</a:t>
            </a:r>
            <a:r>
              <a:rPr lang="ru-RU" sz="1600" dirty="0"/>
              <a:t> и разноски  - </a:t>
            </a:r>
            <a:r>
              <a:rPr lang="ru-RU" sz="1600" b="1" dirty="0" smtClean="0"/>
              <a:t>5 </a:t>
            </a:r>
            <a:r>
              <a:rPr lang="ru-RU" sz="1600" b="1" dirty="0" err="1" smtClean="0"/>
              <a:t>лв</a:t>
            </a:r>
            <a:endParaRPr lang="ru-RU" sz="1600" b="1" dirty="0"/>
          </a:p>
          <a:p>
            <a:pPr marL="0" lvl="0" indent="0">
              <a:buNone/>
            </a:pPr>
            <a:endParaRPr lang="ru-RU" sz="1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-304800" y="1524000"/>
            <a:ext cx="9677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987425"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87425"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000" b="1" dirty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3600" b="1" dirty="0"/>
              <a:t>Неспециализирани училища, без професионални гимназии – 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Операции с нефинансови активи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 </a:t>
            </a:r>
            <a:endParaRPr lang="bg-BG" sz="40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>
          <a:xfrm>
            <a:off x="533400" y="1828799"/>
            <a:ext cx="4040188" cy="685801"/>
          </a:xfrm>
        </p:spPr>
        <p:txBody>
          <a:bodyPr>
            <a:normAutofit fontScale="32500" lnSpcReduction="20000"/>
          </a:bodyPr>
          <a:lstStyle/>
          <a:p>
            <a:r>
              <a:rPr lang="bg-BG" sz="9600" dirty="0"/>
              <a:t>Бюджет-</a:t>
            </a:r>
            <a:r>
              <a:rPr lang="en-US" sz="9600" dirty="0"/>
              <a:t> </a:t>
            </a:r>
            <a:r>
              <a:rPr lang="bg-BG" sz="9600" dirty="0" smtClean="0"/>
              <a:t>50 678 </a:t>
            </a:r>
            <a:r>
              <a:rPr lang="bg-BG" sz="9600" dirty="0" err="1" smtClean="0"/>
              <a:t>лв</a:t>
            </a:r>
            <a:endParaRPr lang="bg-BG" sz="9600" dirty="0"/>
          </a:p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590799"/>
            <a:ext cx="4040188" cy="3535363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Придобиване на ДМА –</a:t>
            </a:r>
          </a:p>
          <a:p>
            <a:pPr marL="0" lvl="0" indent="0">
              <a:buNone/>
            </a:pP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50 428 </a:t>
            </a:r>
            <a:r>
              <a:rPr lang="bg-B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bg-B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FontTx/>
              <a:buChar char="-"/>
            </a:pPr>
            <a:r>
              <a:rPr lang="bg-BG" dirty="0" smtClean="0"/>
              <a:t>Придобиване на компютри и хардуер –</a:t>
            </a:r>
          </a:p>
          <a:p>
            <a:pPr marL="0" lvl="0" indent="0">
              <a:buNone/>
            </a:pPr>
            <a:r>
              <a:rPr lang="bg-BG" dirty="0"/>
              <a:t> </a:t>
            </a:r>
            <a:r>
              <a:rPr lang="bg-BG" dirty="0" smtClean="0"/>
              <a:t>    7 808 </a:t>
            </a:r>
            <a:r>
              <a:rPr lang="bg-BG" dirty="0" err="1" smtClean="0"/>
              <a:t>лв</a:t>
            </a:r>
            <a:endParaRPr lang="bg-BG" dirty="0" smtClean="0"/>
          </a:p>
          <a:p>
            <a:pPr lvl="0">
              <a:buFontTx/>
              <a:buChar char="-"/>
            </a:pPr>
            <a:r>
              <a:rPr lang="bg-BG" dirty="0" smtClean="0"/>
              <a:t>Придобиване на друго оборудване,машини и съоръжения – 42 620 </a:t>
            </a:r>
            <a:r>
              <a:rPr lang="bg-BG" dirty="0" err="1" smtClean="0"/>
              <a:t>лв</a:t>
            </a:r>
            <a:endParaRPr lang="bg-BG" dirty="0" smtClean="0"/>
          </a:p>
          <a:p>
            <a:pPr marL="0" lvl="0" indent="0">
              <a:buNone/>
            </a:pP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Придобиване на НДА – 250 </a:t>
            </a:r>
            <a:r>
              <a:rPr lang="bg-B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828799"/>
            <a:ext cx="4041775" cy="609601"/>
          </a:xfrm>
        </p:spPr>
        <p:txBody>
          <a:bodyPr>
            <a:normAutofit fontScale="25000" lnSpcReduction="20000"/>
          </a:bodyPr>
          <a:lstStyle/>
          <a:p>
            <a:endParaRPr lang="bg-BG" sz="9600" dirty="0" smtClean="0"/>
          </a:p>
          <a:p>
            <a:r>
              <a:rPr lang="bg-BG" sz="15200" dirty="0" smtClean="0"/>
              <a:t>Отчет- 45 206 </a:t>
            </a:r>
            <a:r>
              <a:rPr lang="bg-BG" sz="15200" dirty="0" err="1" smtClean="0"/>
              <a:t>лв</a:t>
            </a:r>
            <a:endParaRPr lang="bg-BG" sz="15200" dirty="0"/>
          </a:p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590801"/>
            <a:ext cx="4041775" cy="3535362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Придобиване на ДМА </a:t>
            </a: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</a:p>
          <a:p>
            <a:pPr marL="0" lvl="0" indent="0">
              <a:buNone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44 956 </a:t>
            </a:r>
            <a:r>
              <a:rPr lang="bg-B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bg-B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buNone/>
            </a:pPr>
            <a:r>
              <a:rPr lang="bg-BG" sz="2000" dirty="0" smtClean="0"/>
              <a:t>- </a:t>
            </a:r>
            <a:r>
              <a:rPr lang="bg-BG" dirty="0" smtClean="0"/>
              <a:t>Придобиване </a:t>
            </a:r>
            <a:r>
              <a:rPr lang="bg-BG" dirty="0"/>
              <a:t>на компютри и хардуер </a:t>
            </a:r>
            <a:r>
              <a:rPr lang="bg-BG" dirty="0" smtClean="0"/>
              <a:t>- 2 808 </a:t>
            </a:r>
            <a:r>
              <a:rPr lang="bg-BG" dirty="0" err="1" smtClean="0"/>
              <a:t>лв</a:t>
            </a: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- Придобиване </a:t>
            </a:r>
            <a:r>
              <a:rPr lang="bg-BG" dirty="0"/>
              <a:t>на друго оборудване,машини и съоръжения – 42 </a:t>
            </a:r>
            <a:r>
              <a:rPr lang="bg-BG" dirty="0" smtClean="0"/>
              <a:t>148 </a:t>
            </a:r>
            <a:r>
              <a:rPr lang="bg-BG" dirty="0" err="1" smtClean="0"/>
              <a:t>лв</a:t>
            </a:r>
            <a:endParaRPr lang="bg-BG" dirty="0" smtClean="0"/>
          </a:p>
          <a:p>
            <a:pPr marL="0" indent="0">
              <a:buNone/>
            </a:pP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Придобиване </a:t>
            </a: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НДА </a:t>
            </a:r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250 </a:t>
            </a:r>
            <a:r>
              <a:rPr lang="bg-B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FontTx/>
              <a:buChar char="-"/>
            </a:pPr>
            <a:endParaRPr lang="bg-BG" dirty="0" smtClean="0"/>
          </a:p>
          <a:p>
            <a:pPr lvl="0">
              <a:buFontTx/>
              <a:buChar char="-"/>
            </a:pP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86163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000" b="1" dirty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3600" b="1" dirty="0" smtClean="0"/>
              <a:t>Програми за временна заетост </a:t>
            </a:r>
            <a:r>
              <a:rPr lang="bg-BG" sz="3600" b="1" dirty="0"/>
              <a:t>– </a:t>
            </a:r>
            <a:r>
              <a:rPr lang="bg-BG" sz="3200" b="1" dirty="0" smtClean="0">
                <a:solidFill>
                  <a:srgbClr val="FF0000"/>
                </a:solidFill>
              </a:rPr>
              <a:t>Възнаграждения и осигурителни вноски от работодател</a:t>
            </a:r>
            <a:r>
              <a:rPr lang="bg-BG" sz="32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 </a:t>
            </a:r>
            <a:endParaRPr lang="bg-BG" sz="32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bg-BG" sz="5100" dirty="0" smtClean="0"/>
          </a:p>
          <a:p>
            <a:r>
              <a:rPr lang="bg-BG" sz="14400" dirty="0" smtClean="0"/>
              <a:t>Бюджет-</a:t>
            </a:r>
            <a:r>
              <a:rPr lang="en-US" sz="14400" dirty="0" smtClean="0"/>
              <a:t> </a:t>
            </a:r>
            <a:r>
              <a:rPr lang="bg-BG" sz="14400" dirty="0"/>
              <a:t>7</a:t>
            </a:r>
            <a:r>
              <a:rPr lang="bg-BG" sz="14400" dirty="0" smtClean="0"/>
              <a:t> 239 </a:t>
            </a:r>
            <a:r>
              <a:rPr lang="bg-BG" sz="14400" dirty="0" err="1" smtClean="0"/>
              <a:t>лв</a:t>
            </a:r>
            <a:endParaRPr lang="bg-BG" sz="14400" dirty="0"/>
          </a:p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bg-BG" dirty="0" smtClean="0"/>
              <a:t>Възнаграждения за нещатен персонал нает по трудови правоотношения – </a:t>
            </a:r>
            <a:r>
              <a:rPr lang="bg-BG" b="1" dirty="0" smtClean="0"/>
              <a:t>6 082 </a:t>
            </a:r>
            <a:r>
              <a:rPr lang="bg-BG" b="1" dirty="0" err="1" smtClean="0"/>
              <a:t>лв</a:t>
            </a:r>
            <a:endParaRPr lang="bg-BG" b="1" dirty="0" smtClean="0"/>
          </a:p>
          <a:p>
            <a:pPr marL="0" indent="0">
              <a:buNone/>
            </a:pPr>
            <a:r>
              <a:rPr lang="ru-RU" dirty="0" err="1"/>
              <a:t>Осигурителни</a:t>
            </a:r>
            <a:r>
              <a:rPr lang="ru-RU" dirty="0"/>
              <a:t> вноски от работодатели за </a:t>
            </a:r>
            <a:r>
              <a:rPr lang="ru-RU" dirty="0" err="1"/>
              <a:t>Държавното</a:t>
            </a:r>
            <a:r>
              <a:rPr lang="ru-RU" dirty="0"/>
              <a:t> </a:t>
            </a:r>
            <a:r>
              <a:rPr lang="ru-RU" dirty="0" err="1"/>
              <a:t>обществено</a:t>
            </a:r>
            <a:r>
              <a:rPr lang="ru-RU" dirty="0"/>
              <a:t> </a:t>
            </a:r>
            <a:r>
              <a:rPr lang="ru-RU" dirty="0" err="1"/>
              <a:t>осигуряване</a:t>
            </a:r>
            <a:r>
              <a:rPr lang="ru-RU" dirty="0"/>
              <a:t> (ДОО) – </a:t>
            </a:r>
            <a:r>
              <a:rPr lang="ru-RU" b="1" dirty="0" smtClean="0"/>
              <a:t>865 </a:t>
            </a:r>
            <a:r>
              <a:rPr lang="ru-RU" b="1" dirty="0" err="1" smtClean="0"/>
              <a:t>лв</a:t>
            </a:r>
            <a:endParaRPr lang="ru-RU" sz="1200" b="1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dirty="0" err="1"/>
              <a:t>Здравноосигурителни</a:t>
            </a:r>
            <a:r>
              <a:rPr lang="ru-RU" dirty="0"/>
              <a:t> вноски от работодатели – </a:t>
            </a:r>
            <a:r>
              <a:rPr lang="ru-RU" b="1" dirty="0" smtClean="0"/>
              <a:t>292 </a:t>
            </a:r>
            <a:r>
              <a:rPr lang="ru-RU" b="1" dirty="0" err="1" smtClean="0"/>
              <a:t>лв</a:t>
            </a:r>
            <a:endParaRPr lang="ru-RU" b="1" dirty="0"/>
          </a:p>
          <a:p>
            <a:pPr marL="0" lvl="0" indent="0">
              <a:buNone/>
            </a:pPr>
            <a:endParaRPr lang="bg-BG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endParaRPr lang="bg-BG" sz="9600" dirty="0" smtClean="0"/>
          </a:p>
          <a:p>
            <a:endParaRPr lang="bg-BG" sz="15200" dirty="0" smtClean="0"/>
          </a:p>
          <a:p>
            <a:endParaRPr lang="bg-BG" sz="15200" dirty="0"/>
          </a:p>
          <a:p>
            <a:r>
              <a:rPr lang="bg-BG" sz="14400" dirty="0" smtClean="0"/>
              <a:t>Отчет- 7 239 </a:t>
            </a:r>
            <a:r>
              <a:rPr lang="bg-BG" sz="14400" dirty="0" err="1" smtClean="0"/>
              <a:t>лв</a:t>
            </a:r>
            <a:endParaRPr lang="bg-BG" sz="14400" dirty="0"/>
          </a:p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bg-BG" dirty="0"/>
              <a:t>Възнаграждения за нещатен персонал нает по трудови правоотношения – </a:t>
            </a:r>
            <a:r>
              <a:rPr lang="bg-BG" b="1" dirty="0"/>
              <a:t>6</a:t>
            </a:r>
            <a:r>
              <a:rPr lang="bg-BG" b="1" dirty="0" smtClean="0"/>
              <a:t> 082 </a:t>
            </a:r>
            <a:r>
              <a:rPr lang="bg-BG" b="1" dirty="0" err="1" smtClean="0"/>
              <a:t>лв</a:t>
            </a:r>
            <a:endParaRPr lang="bg-BG" b="1" dirty="0" smtClean="0"/>
          </a:p>
          <a:p>
            <a:pPr marL="0" indent="0">
              <a:buNone/>
            </a:pPr>
            <a:r>
              <a:rPr lang="ru-RU" dirty="0" err="1" smtClean="0"/>
              <a:t>Осигурителни</a:t>
            </a:r>
            <a:r>
              <a:rPr lang="ru-RU" dirty="0" smtClean="0"/>
              <a:t> вноски от работодатели за </a:t>
            </a:r>
            <a:r>
              <a:rPr lang="ru-RU" dirty="0" err="1" smtClean="0"/>
              <a:t>Държавното</a:t>
            </a:r>
            <a:r>
              <a:rPr lang="ru-RU" dirty="0" smtClean="0"/>
              <a:t> </a:t>
            </a:r>
            <a:r>
              <a:rPr lang="ru-RU" dirty="0" err="1" smtClean="0"/>
              <a:t>обществено</a:t>
            </a:r>
            <a:r>
              <a:rPr lang="ru-RU" dirty="0" smtClean="0"/>
              <a:t> </a:t>
            </a:r>
            <a:r>
              <a:rPr lang="ru-RU" dirty="0" err="1" smtClean="0"/>
              <a:t>осигуряване</a:t>
            </a:r>
            <a:r>
              <a:rPr lang="ru-RU" dirty="0" smtClean="0"/>
              <a:t> (ДОО) – </a:t>
            </a:r>
            <a:r>
              <a:rPr lang="ru-RU" b="1" dirty="0" smtClean="0"/>
              <a:t>865 </a:t>
            </a:r>
            <a:r>
              <a:rPr lang="ru-RU" b="1" dirty="0" err="1" smtClean="0"/>
              <a:t>лв</a:t>
            </a:r>
            <a:endParaRPr lang="ru-RU" sz="1200" b="1" dirty="0" smtClean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dirty="0" err="1"/>
              <a:t>Здравноосигурителни</a:t>
            </a:r>
            <a:r>
              <a:rPr lang="ru-RU" dirty="0"/>
              <a:t> вноски от работодатели – </a:t>
            </a:r>
            <a:r>
              <a:rPr lang="ru-RU" b="1" dirty="0" smtClean="0"/>
              <a:t>292 </a:t>
            </a:r>
            <a:r>
              <a:rPr lang="ru-RU" b="1" dirty="0" err="1" smtClean="0"/>
              <a:t>лв</a:t>
            </a:r>
            <a:endParaRPr lang="ru-RU" b="1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194506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85800"/>
          </a:xfrm>
        </p:spPr>
        <p:txBody>
          <a:bodyPr>
            <a:noAutofit/>
          </a:bodyPr>
          <a:lstStyle/>
          <a:p>
            <a:r>
              <a:rPr lang="bg-BG" sz="3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Преходен остатък – 126 528 </a:t>
            </a:r>
            <a:r>
              <a:rPr lang="bg-BG" sz="32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лв</a:t>
            </a:r>
            <a:endParaRPr lang="bg-BG" sz="32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534400" cy="5638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bg-BG" sz="2600" b="1" dirty="0" smtClean="0"/>
              <a:t>Целеви средства – 60 897 </a:t>
            </a:r>
            <a:r>
              <a:rPr lang="bg-BG" sz="2600" b="1" dirty="0" err="1" smtClean="0"/>
              <a:t>лв</a:t>
            </a:r>
            <a:endParaRPr lang="bg-BG" sz="2600" b="1" dirty="0" smtClean="0"/>
          </a:p>
          <a:p>
            <a:pPr marL="0" indent="0">
              <a:buNone/>
            </a:pPr>
            <a:r>
              <a:rPr lang="bg-BG" sz="2200" i="1" dirty="0" smtClean="0"/>
              <a:t>Средства от спрени детски добавки </a:t>
            </a:r>
            <a:r>
              <a:rPr lang="bg-BG" sz="2200" b="1" i="1" dirty="0" smtClean="0"/>
              <a:t>– 1 814 </a:t>
            </a:r>
            <a:r>
              <a:rPr lang="bg-BG" sz="2200" b="1" i="1" dirty="0" err="1" smtClean="0"/>
              <a:t>лв</a:t>
            </a:r>
            <a:endParaRPr lang="bg-BG" sz="2200" b="1" i="1" dirty="0" smtClean="0"/>
          </a:p>
          <a:p>
            <a:pPr marL="0" indent="0">
              <a:buNone/>
            </a:pPr>
            <a:r>
              <a:rPr lang="bg-BG" sz="2200" i="1" dirty="0" smtClean="0"/>
              <a:t>Средства </a:t>
            </a:r>
            <a:r>
              <a:rPr lang="bg-BG" sz="2200" i="1" dirty="0"/>
              <a:t>за възстановяване на транспортните разходи на </a:t>
            </a:r>
            <a:r>
              <a:rPr lang="bg-BG" sz="2200" i="1" dirty="0" smtClean="0"/>
              <a:t>педагогическите </a:t>
            </a:r>
            <a:r>
              <a:rPr lang="bg-BG" sz="2200" i="1" dirty="0"/>
              <a:t>специалисти в системата на ПУО за 2021г. </a:t>
            </a:r>
            <a:r>
              <a:rPr lang="bg-BG" sz="2200" b="1" i="1" dirty="0" smtClean="0"/>
              <a:t>– 14 293 </a:t>
            </a:r>
            <a:r>
              <a:rPr lang="bg-BG" sz="2200" b="1" i="1" dirty="0" err="1" smtClean="0"/>
              <a:t>лв</a:t>
            </a:r>
            <a:endParaRPr lang="bg-BG" sz="2200" b="1" i="1" dirty="0" smtClean="0"/>
          </a:p>
          <a:p>
            <a:pPr marL="0" indent="0">
              <a:buNone/>
            </a:pPr>
            <a:r>
              <a:rPr lang="bg-BG" sz="2200" i="1" dirty="0" smtClean="0"/>
              <a:t>Стипендии</a:t>
            </a:r>
            <a:r>
              <a:rPr lang="bg-BG" sz="2200" b="1" i="1" dirty="0" smtClean="0"/>
              <a:t> – 9 937 </a:t>
            </a:r>
            <a:r>
              <a:rPr lang="bg-BG" sz="2200" b="1" i="1" dirty="0" err="1" smtClean="0"/>
              <a:t>лв</a:t>
            </a:r>
            <a:endParaRPr lang="bg-BG" sz="2200" b="1" i="1" dirty="0" smtClean="0"/>
          </a:p>
          <a:p>
            <a:pPr marL="0" indent="0">
              <a:buNone/>
            </a:pPr>
            <a:r>
              <a:rPr lang="bg-BG" sz="2200" i="1" dirty="0"/>
              <a:t>Трансфери за осигуряване на противоепидемични мерки и ограничаване на разпространението на </a:t>
            </a:r>
            <a:r>
              <a:rPr lang="en-AU" sz="2200" i="1" dirty="0" smtClean="0"/>
              <a:t>COVID</a:t>
            </a:r>
            <a:r>
              <a:rPr lang="bg-BG" sz="2200" i="1" dirty="0" smtClean="0"/>
              <a:t> </a:t>
            </a:r>
            <a:r>
              <a:rPr lang="en-AU" sz="2200" dirty="0" smtClean="0"/>
              <a:t>19 </a:t>
            </a:r>
            <a:r>
              <a:rPr lang="en-AU" sz="2200" b="1" dirty="0"/>
              <a:t>– </a:t>
            </a:r>
            <a:r>
              <a:rPr lang="bg-BG" sz="2200" b="1" dirty="0" smtClean="0"/>
              <a:t>5 957 </a:t>
            </a:r>
            <a:r>
              <a:rPr lang="bg-BG" sz="2200" b="1" dirty="0" err="1" smtClean="0"/>
              <a:t>лв</a:t>
            </a:r>
            <a:endParaRPr lang="bg-BG" sz="2200" b="1" dirty="0" smtClean="0"/>
          </a:p>
          <a:p>
            <a:pPr marL="0" indent="0">
              <a:buNone/>
            </a:pPr>
            <a:r>
              <a:rPr lang="bg-BG" sz="2200" i="1" dirty="0" smtClean="0"/>
              <a:t>Средства за физическо възпитание и спорт </a:t>
            </a:r>
            <a:r>
              <a:rPr lang="bg-BG" sz="2200" b="1" dirty="0" smtClean="0"/>
              <a:t>– 1 024 </a:t>
            </a:r>
            <a:r>
              <a:rPr lang="bg-BG" sz="2200" b="1" dirty="0" err="1" smtClean="0"/>
              <a:t>лв</a:t>
            </a:r>
            <a:endParaRPr lang="bg-BG" sz="2200" b="1" dirty="0" smtClean="0"/>
          </a:p>
          <a:p>
            <a:pPr marL="0" indent="0">
              <a:buNone/>
            </a:pPr>
            <a:r>
              <a:rPr lang="bg-BG" sz="2200" i="1" dirty="0" smtClean="0"/>
              <a:t>Други дейности по образованието </a:t>
            </a:r>
            <a:r>
              <a:rPr lang="bg-BG" sz="2200" b="1" dirty="0" smtClean="0"/>
              <a:t>– 826 </a:t>
            </a:r>
            <a:r>
              <a:rPr lang="bg-BG" sz="2200" b="1" dirty="0" err="1" smtClean="0"/>
              <a:t>лв</a:t>
            </a:r>
            <a:endParaRPr lang="en-AU" sz="2200" b="1" dirty="0"/>
          </a:p>
          <a:p>
            <a:pPr marL="0" indent="0">
              <a:buNone/>
            </a:pPr>
            <a:r>
              <a:rPr lang="bg-BG" sz="2200" i="1" dirty="0" smtClean="0"/>
              <a:t>НП“Заедно за всяко дете“ – </a:t>
            </a:r>
            <a:r>
              <a:rPr lang="bg-BG" sz="2200" b="1" dirty="0" smtClean="0"/>
              <a:t>1 000 </a:t>
            </a:r>
            <a:r>
              <a:rPr lang="bg-BG" sz="2200" b="1" dirty="0" err="1" smtClean="0"/>
              <a:t>лв</a:t>
            </a:r>
            <a:endParaRPr lang="bg-BG" sz="2200" b="1" dirty="0" smtClean="0"/>
          </a:p>
          <a:p>
            <a:pPr marL="0" indent="0">
              <a:buNone/>
            </a:pPr>
            <a:r>
              <a:rPr lang="bg-BG" sz="2200" b="1" dirty="0" smtClean="0"/>
              <a:t>Средства от европейския съюз: - 26 046 </a:t>
            </a:r>
            <a:r>
              <a:rPr lang="bg-BG" sz="2200" b="1" dirty="0" err="1" smtClean="0"/>
              <a:t>лв</a:t>
            </a:r>
            <a:endParaRPr lang="bg-BG" sz="2200" b="1" dirty="0" smtClean="0"/>
          </a:p>
          <a:p>
            <a:pPr marL="0" indent="0">
              <a:buNone/>
            </a:pPr>
            <a:r>
              <a:rPr lang="bg-BG" sz="2200" dirty="0" smtClean="0"/>
              <a:t>- Образование за утрешния ден </a:t>
            </a:r>
            <a:r>
              <a:rPr lang="bg-BG" sz="2200" b="1" dirty="0" smtClean="0"/>
              <a:t>– 561 </a:t>
            </a:r>
            <a:r>
              <a:rPr lang="bg-BG" sz="2200" b="1" dirty="0" err="1" smtClean="0"/>
              <a:t>лв</a:t>
            </a:r>
            <a:endParaRPr lang="bg-BG" sz="2200" b="1" dirty="0" smtClean="0"/>
          </a:p>
          <a:p>
            <a:pPr marL="0" indent="0">
              <a:buNone/>
            </a:pPr>
            <a:r>
              <a:rPr lang="bg-BG" sz="2200" dirty="0" smtClean="0"/>
              <a:t>- Равен достъп до училищно образование в условията на кризи – </a:t>
            </a:r>
            <a:r>
              <a:rPr lang="bg-BG" sz="2200" b="1" dirty="0" smtClean="0"/>
              <a:t>40 </a:t>
            </a:r>
            <a:r>
              <a:rPr lang="bg-BG" sz="2200" b="1" dirty="0" err="1" smtClean="0"/>
              <a:t>лв</a:t>
            </a:r>
            <a:endParaRPr lang="bg-BG" sz="2200" b="1" dirty="0" smtClean="0"/>
          </a:p>
          <a:p>
            <a:pPr marL="0" indent="0">
              <a:buNone/>
            </a:pPr>
            <a:r>
              <a:rPr lang="bg-BG" sz="2200" dirty="0" smtClean="0"/>
              <a:t>- Подкрепа за успех </a:t>
            </a:r>
            <a:r>
              <a:rPr lang="bg-BG" sz="2200" b="1" dirty="0"/>
              <a:t>-</a:t>
            </a:r>
            <a:r>
              <a:rPr lang="bg-BG" sz="2200" b="1" dirty="0" smtClean="0"/>
              <a:t> 25 445 </a:t>
            </a:r>
            <a:r>
              <a:rPr lang="bg-BG" sz="2200" b="1" dirty="0" err="1" smtClean="0"/>
              <a:t>лв</a:t>
            </a:r>
            <a:endParaRPr lang="bg-BG" sz="2200" b="1" dirty="0" smtClean="0"/>
          </a:p>
          <a:p>
            <a:pPr marL="0" indent="0">
              <a:buNone/>
            </a:pPr>
            <a:r>
              <a:rPr lang="bg-BG" sz="2600" b="1" dirty="0" smtClean="0"/>
              <a:t>Не целеви средства – 65 631 </a:t>
            </a:r>
            <a:r>
              <a:rPr lang="bg-BG" sz="2600" b="1" dirty="0" err="1" smtClean="0"/>
              <a:t>лв</a:t>
            </a:r>
            <a:endParaRPr lang="bg-BG" sz="2600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авоъгълник 4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Не </a:t>
            </a:r>
            <a:r>
              <a:rPr lang="ru-RU" dirty="0" err="1"/>
              <a:t>обитавайте</a:t>
            </a:r>
            <a:r>
              <a:rPr lang="ru-RU" dirty="0"/>
              <a:t> </a:t>
            </a:r>
            <a:r>
              <a:rPr lang="ru-RU" dirty="0" err="1"/>
              <a:t>миналото</a:t>
            </a:r>
            <a:r>
              <a:rPr lang="ru-RU" dirty="0"/>
              <a:t>, не мечтайте за </a:t>
            </a:r>
            <a:r>
              <a:rPr lang="ru-RU" dirty="0" err="1"/>
              <a:t>бъдещето</a:t>
            </a:r>
            <a:r>
              <a:rPr lang="ru-RU" dirty="0"/>
              <a:t>. </a:t>
            </a:r>
            <a:r>
              <a:rPr lang="ru-RU" dirty="0" err="1"/>
              <a:t>Съсредоточете</a:t>
            </a:r>
            <a:r>
              <a:rPr lang="ru-RU" dirty="0"/>
              <a:t> се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настоящия</a:t>
            </a:r>
            <a:r>
              <a:rPr lang="ru-RU" dirty="0"/>
              <a:t> момент.</a:t>
            </a:r>
            <a:endParaRPr lang="bg-BG" dirty="0"/>
          </a:p>
        </p:txBody>
      </p:sp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066800"/>
          </a:xfrm>
        </p:spPr>
        <p:txBody>
          <a:bodyPr>
            <a:normAutofit fontScale="90000"/>
          </a:bodyPr>
          <a:lstStyle/>
          <a:p>
            <a:r>
              <a:rPr lang="ru-RU" dirty="0"/>
              <a:t>Не </a:t>
            </a:r>
            <a:r>
              <a:rPr lang="ru-RU" dirty="0" err="1"/>
              <a:t>обитавайте</a:t>
            </a:r>
            <a:r>
              <a:rPr lang="ru-RU" dirty="0"/>
              <a:t> </a:t>
            </a:r>
            <a:r>
              <a:rPr lang="ru-RU" dirty="0" err="1"/>
              <a:t>миналото</a:t>
            </a:r>
            <a:r>
              <a:rPr lang="ru-RU" dirty="0"/>
              <a:t>, не мечтайте за </a:t>
            </a:r>
            <a:r>
              <a:rPr lang="ru-RU" dirty="0" err="1"/>
              <a:t>бъдещето</a:t>
            </a:r>
            <a:r>
              <a:rPr lang="ru-RU" dirty="0"/>
              <a:t>. </a:t>
            </a:r>
            <a:r>
              <a:rPr lang="ru-RU" dirty="0" err="1"/>
              <a:t>Съсредоточете</a:t>
            </a:r>
            <a:r>
              <a:rPr lang="ru-RU" dirty="0"/>
              <a:t> се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настоящия</a:t>
            </a:r>
            <a:r>
              <a:rPr lang="ru-RU" dirty="0"/>
              <a:t> момент</a:t>
            </a:r>
            <a:r>
              <a:rPr lang="ru-RU" dirty="0" smtClean="0"/>
              <a:t>.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i="1" dirty="0" smtClean="0"/>
              <a:t>                                                 </a:t>
            </a:r>
            <a:r>
              <a:rPr lang="ru-RU" b="0" i="1" dirty="0" err="1" smtClean="0"/>
              <a:t>Сидхарта</a:t>
            </a:r>
            <a:r>
              <a:rPr lang="ru-RU" b="0" i="1" dirty="0" smtClean="0"/>
              <a:t> Гаутама Буда</a:t>
            </a:r>
            <a:endParaRPr lang="bg-BG" i="1" dirty="0"/>
          </a:p>
        </p:txBody>
      </p:sp>
      <p:pic>
        <p:nvPicPr>
          <p:cNvPr id="12" name="Picture 2" descr="Първата проповед на Буда Шакяму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2237"/>
            <a:ext cx="5715000" cy="437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126417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1081</TotalTime>
  <Words>1666</Words>
  <Application>Microsoft Office PowerPoint</Application>
  <PresentationFormat>Презентация на цял екран (4:3)</PresentationFormat>
  <Paragraphs>272</Paragraphs>
  <Slides>19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3" baseType="lpstr">
      <vt:lpstr>Arial</vt:lpstr>
      <vt:lpstr>Calibri</vt:lpstr>
      <vt:lpstr>Verdana</vt:lpstr>
      <vt:lpstr>Office Theme</vt:lpstr>
      <vt:lpstr>БЮДЖЕТ И ОТЧЕТ ЗА КАСОВОТО ИЗПЪЛНЕНИЕ НА БЮДЖЕТА КЪМ 31.12.2021Г.</vt:lpstr>
      <vt:lpstr>І. Приходи,помощи и дарения</vt:lpstr>
      <vt:lpstr>ІІ.Разходи </vt:lpstr>
      <vt:lpstr>ІІІ.Бюджетнив заимоотношения  Трансфери 1.Вътрешни трансфери в системата на първостепенния разпоредител</vt:lpstr>
      <vt:lpstr>ІІІ.Бюджетнив заимоотношения  Трансфери 1.Вътрешни трансфери в системата на първостепенния разпоредител</vt:lpstr>
      <vt:lpstr>ІІІ.Бюджетнив заимоотношения  Трансфери 2.Трансфери от МТСП по програми за временна заетост</vt:lpstr>
      <vt:lpstr>ІІІ.Бюджетнив заимоотношения  3.Временни безлихвени заеми</vt:lpstr>
      <vt:lpstr>VІ. Финансиране на бюджетно салдо</vt:lpstr>
      <vt:lpstr>Разходи Неспециализирани училища, без професионални гимназии </vt:lpstr>
      <vt:lpstr>Разходи Неспециализирани училища, без професионални гимназии/Дофинансиране/ </vt:lpstr>
      <vt:lpstr>Разходи Други дейности по образованието</vt:lpstr>
      <vt:lpstr>Разходи Спорт за всички</vt:lpstr>
      <vt:lpstr>Разходи Неспециализирани училища, без професионални гимназии – Възнаграждения </vt:lpstr>
      <vt:lpstr>Разходи Неспециализирани училища, без професионални гимназии – Задължителни осигурителни вноски от работодатели  </vt:lpstr>
      <vt:lpstr>Разходи Неспециализирани училища, без професионални гимназии – Издръжка </vt:lpstr>
      <vt:lpstr>Разходи Неспециализирани училища, без професионални гимназии – Операции с нефинансови активи </vt:lpstr>
      <vt:lpstr>Разходи Програми за временна заетост – Възнаграждения и осигурителни вноски от работодател </vt:lpstr>
      <vt:lpstr>Преходен остатък – 126 528 лв</vt:lpstr>
      <vt:lpstr>Не обитавайте миналото, не мечтайте за бъдещето. Съсредоточете се върху настоящия момент.                                                  Сидхарта Гаутама Буда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Изисквания към презентация</dc:title>
  <dc:creator>Admin</dc:creator>
  <cp:lastModifiedBy>Windows User</cp:lastModifiedBy>
  <cp:revision>193</cp:revision>
  <dcterms:created xsi:type="dcterms:W3CDTF">2006-08-16T00:00:00Z</dcterms:created>
  <dcterms:modified xsi:type="dcterms:W3CDTF">2022-01-26T06:43:28Z</dcterms:modified>
</cp:coreProperties>
</file>