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6" r:id="rId3"/>
    <p:sldId id="267" r:id="rId4"/>
    <p:sldId id="269" r:id="rId5"/>
    <p:sldId id="257" r:id="rId6"/>
    <p:sldId id="259" r:id="rId7"/>
    <p:sldId id="276" r:id="rId8"/>
    <p:sldId id="279" r:id="rId9"/>
    <p:sldId id="281" r:id="rId10"/>
    <p:sldId id="260" r:id="rId11"/>
    <p:sldId id="261" r:id="rId12"/>
    <p:sldId id="262" r:id="rId13"/>
    <p:sldId id="263" r:id="rId14"/>
    <p:sldId id="283" r:id="rId15"/>
    <p:sldId id="285" r:id="rId16"/>
    <p:sldId id="287" r:id="rId17"/>
    <p:sldId id="271" r:id="rId18"/>
    <p:sldId id="273" r:id="rId19"/>
    <p:sldId id="270" r:id="rId20"/>
    <p:sldId id="28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DC1B0-511D-46B2-900F-8D7CE30746BE}" type="datetimeFigureOut">
              <a:rPr lang="bg-BG" smtClean="0"/>
              <a:t>16.4.2021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E50D93-3781-4334-B56A-D7A2BDF7D72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57289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599"/>
            <a:ext cx="9144000" cy="152400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g-BG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БЮДЖЕТ 2021</a:t>
            </a:r>
            <a:endParaRPr lang="bg-BG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057400"/>
            <a:ext cx="7543800" cy="1295400"/>
          </a:xfrm>
          <a:ln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bg-BG" sz="40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Средно училище </a:t>
            </a:r>
            <a:endParaRPr lang="en-US" sz="4000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bg-BG" sz="40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bg-BG" sz="4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bg-BG" sz="40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еорги Стойков Раковски“</a:t>
            </a:r>
            <a:endParaRPr lang="bg-BG" sz="40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581400"/>
            <a:ext cx="50292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1"/>
            <a:ext cx="9144000" cy="914400"/>
          </a:xfrm>
        </p:spPr>
        <p:txBody>
          <a:bodyPr>
            <a:noAutofit/>
          </a:bodyPr>
          <a:lstStyle/>
          <a:p>
            <a:r>
              <a:rPr lang="bg-BG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І. Приходи,помощи и дарения – 37 557</a:t>
            </a:r>
            <a:r>
              <a:rPr lang="en-US" sz="36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bg-BG" sz="36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лв</a:t>
            </a:r>
            <a:endParaRPr lang="bg-BG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1"/>
            <a:ext cx="8229600" cy="129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4400" b="1" dirty="0" smtClean="0">
                <a:solidFill>
                  <a:srgbClr val="FF0000"/>
                </a:solidFill>
              </a:rPr>
              <a:t>Данък върху приходите- 705 </a:t>
            </a:r>
            <a:r>
              <a:rPr lang="bg-BG" sz="4400" b="1" dirty="0" err="1" smtClean="0">
                <a:solidFill>
                  <a:srgbClr val="FF0000"/>
                </a:solidFill>
              </a:rPr>
              <a:t>лв</a:t>
            </a:r>
            <a:endParaRPr lang="bg-BG" sz="4400" b="1" dirty="0" smtClean="0">
              <a:solidFill>
                <a:srgbClr val="FF0000"/>
              </a:solidFill>
            </a:endParaRPr>
          </a:p>
          <a:p>
            <a:endParaRPr lang="bg-BG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2954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g-BG" sz="4000" b="1" noProof="0" dirty="0" smtClean="0"/>
              <a:t>Приходи от наем земя – 38 262 </a:t>
            </a:r>
            <a:r>
              <a:rPr lang="bg-BG" sz="4000" b="1" noProof="0" dirty="0" err="1" smtClean="0"/>
              <a:t>лв</a:t>
            </a:r>
            <a:endParaRPr kumimoji="0" lang="bg-BG" sz="40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600200" y="1143000"/>
            <a:ext cx="6096000" cy="15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609600" y="32766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bg-BG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3048000"/>
            <a:ext cx="676275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>
            <a:normAutofit/>
          </a:bodyPr>
          <a:lstStyle/>
          <a:p>
            <a:r>
              <a:rPr lang="bg-BG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ІІ.Разходи – 1 248 692 </a:t>
            </a:r>
            <a:r>
              <a:rPr lang="bg-BG" sz="40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лв</a:t>
            </a:r>
            <a:endParaRPr lang="bg-BG" sz="40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458200" cy="106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b="1" dirty="0" smtClean="0"/>
              <a:t>2.</a:t>
            </a:r>
            <a:r>
              <a:rPr lang="ru-RU" b="1" dirty="0" err="1" smtClean="0"/>
              <a:t>Неспециализирани</a:t>
            </a:r>
            <a:r>
              <a:rPr lang="ru-RU" b="1" dirty="0" smtClean="0"/>
              <a:t> </a:t>
            </a:r>
            <a:r>
              <a:rPr lang="ru-RU" b="1" dirty="0"/>
              <a:t>училища, без </a:t>
            </a:r>
            <a:r>
              <a:rPr lang="ru-RU" b="1" dirty="0" err="1"/>
              <a:t>професионални</a:t>
            </a:r>
            <a:r>
              <a:rPr lang="ru-RU" b="1" dirty="0"/>
              <a:t> </a:t>
            </a:r>
            <a:r>
              <a:rPr lang="ru-RU" b="1" dirty="0" smtClean="0"/>
              <a:t>гимназии/</a:t>
            </a:r>
            <a:r>
              <a:rPr lang="ru-RU" b="1" dirty="0" err="1"/>
              <a:t>д</a:t>
            </a:r>
            <a:r>
              <a:rPr lang="ru-RU" b="1" dirty="0" err="1" smtClean="0"/>
              <a:t>офинансиране</a:t>
            </a:r>
            <a:r>
              <a:rPr lang="ru-RU" b="1" dirty="0" smtClean="0"/>
              <a:t>/ –</a:t>
            </a:r>
            <a:r>
              <a:rPr lang="bg-BG" b="1" dirty="0" smtClean="0"/>
              <a:t>3 167 </a:t>
            </a:r>
            <a:r>
              <a:rPr lang="bg-BG" b="1" dirty="0" err="1" smtClean="0"/>
              <a:t>лв</a:t>
            </a:r>
            <a:endParaRPr lang="bg-BG" b="1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71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g-BG" sz="32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1.Неспециализирани училища, без професионални</a:t>
            </a:r>
            <a:r>
              <a:rPr kumimoji="0" lang="bg-BG" sz="3200" b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гимназии – </a:t>
            </a:r>
            <a:r>
              <a:rPr lang="bg-BG" sz="3200" b="1" dirty="0" smtClean="0"/>
              <a:t>1 241</a:t>
            </a:r>
            <a:r>
              <a:rPr kumimoji="0" lang="bg-BG" sz="3200" b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947 </a:t>
            </a:r>
            <a:r>
              <a:rPr kumimoji="0" lang="bg-BG" sz="3200" b="1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лв</a:t>
            </a:r>
            <a:endParaRPr kumimoji="0" lang="bg-BG" sz="32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4724400"/>
            <a:ext cx="82296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lvl="0">
              <a:spcBef>
                <a:spcPct val="20000"/>
              </a:spcBef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</a:t>
            </a:r>
            <a:r>
              <a:rPr lang="ru-RU" sz="3200" b="1" dirty="0" smtClean="0"/>
              <a:t>Спорт </a:t>
            </a:r>
            <a:r>
              <a:rPr lang="ru-RU" sz="3200" b="1" dirty="0"/>
              <a:t>за </a:t>
            </a:r>
            <a:r>
              <a:rPr lang="ru-RU" sz="3200" b="1" dirty="0" err="1"/>
              <a:t>всички</a:t>
            </a:r>
            <a:r>
              <a:rPr lang="ru-RU" sz="3200" b="1" dirty="0"/>
              <a:t> – 1 </a:t>
            </a:r>
            <a:r>
              <a:rPr lang="ru-RU" sz="3200" b="1" dirty="0" smtClean="0"/>
              <a:t>309 </a:t>
            </a:r>
            <a:r>
              <a:rPr lang="ru-RU" sz="3200" b="1" dirty="0" err="1" smtClean="0"/>
              <a:t>лв</a:t>
            </a:r>
            <a:endParaRPr lang="ru-RU" sz="3200" b="1" dirty="0"/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1000" y="4114800"/>
            <a:ext cx="8534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g-BG" sz="3200" b="1" dirty="0"/>
              <a:t> </a:t>
            </a:r>
            <a:r>
              <a:rPr kumimoji="0" lang="bg-BG" sz="32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</a:t>
            </a:r>
            <a:r>
              <a:rPr kumimoji="0" lang="bg-BG" sz="3200" b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Други </a:t>
            </a:r>
            <a:r>
              <a:rPr kumimoji="0" lang="bg-BG" sz="3200" b="1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дейностти</a:t>
            </a:r>
            <a:r>
              <a:rPr kumimoji="0" lang="bg-BG" sz="3200" b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по образованието – 2 269 </a:t>
            </a:r>
            <a:r>
              <a:rPr kumimoji="0" lang="bg-BG" sz="3200" b="1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лв</a:t>
            </a:r>
            <a:r>
              <a:rPr kumimoji="0" lang="bg-BG" sz="3200" b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bg-BG" sz="32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676400" y="1219200"/>
            <a:ext cx="6096000" cy="15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329893"/>
            <a:ext cx="6781800" cy="1299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bg-BG" sz="38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ІІІ.Бюджетни</a:t>
            </a:r>
            <a:r>
              <a:rPr lang="bg-BG" sz="3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 взаимоотношения</a:t>
            </a:r>
            <a:r>
              <a:rPr lang="bg-BG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bg-BG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bg-BG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bg-BG" sz="3600" b="1" dirty="0" smtClean="0"/>
              <a:t>Община Каолиново – 1 226 690 </a:t>
            </a:r>
            <a:r>
              <a:rPr lang="bg-BG" sz="3600" b="1" dirty="0" err="1" smtClean="0"/>
              <a:t>лв</a:t>
            </a:r>
            <a:endParaRPr lang="bg-BG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14300" y="4343400"/>
            <a:ext cx="9067800" cy="3276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g-BG" sz="3000" b="1" dirty="0" smtClean="0"/>
              <a:t>1. Преходен остатък от 2020 година – 106 273 </a:t>
            </a:r>
            <a:r>
              <a:rPr lang="bg-BG" sz="3000" b="1" dirty="0" err="1" smtClean="0"/>
              <a:t>лв</a:t>
            </a:r>
            <a:endParaRPr lang="bg-BG" sz="3000" b="1" dirty="0" smtClean="0"/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g-BG" sz="3000" b="1" dirty="0" smtClean="0"/>
              <a:t>2. Единни разходни стандарти за 2021 – 1 113 369 </a:t>
            </a:r>
            <a:r>
              <a:rPr lang="bg-BG" sz="3000" b="1" dirty="0" err="1" smtClean="0"/>
              <a:t>лв</a:t>
            </a:r>
            <a:endParaRPr lang="bg-BG" sz="3000" b="1" dirty="0" smtClean="0"/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g-BG" sz="3000" b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3.</a:t>
            </a:r>
            <a:r>
              <a:rPr kumimoji="0" lang="bg-BG" sz="3000" b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r>
              <a:rPr kumimoji="0" lang="bg-BG" sz="3000" b="1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Дофинансиране</a:t>
            </a:r>
            <a:r>
              <a:rPr kumimoji="0" lang="bg-BG" sz="3000" b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за 2021 – 3 167 </a:t>
            </a:r>
            <a:r>
              <a:rPr kumimoji="0" lang="bg-BG" sz="3000" b="1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лв</a:t>
            </a:r>
            <a:endParaRPr kumimoji="0" lang="bg-BG" sz="3000" b="1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g-BG" sz="3000" b="1" dirty="0" smtClean="0"/>
              <a:t>4. Временни безлихвени заеми - 3 881 </a:t>
            </a:r>
            <a:r>
              <a:rPr lang="bg-BG" sz="3000" b="1" dirty="0" err="1" smtClean="0"/>
              <a:t>лв</a:t>
            </a:r>
            <a:endParaRPr lang="bg-BG" sz="3000" b="1" dirty="0" smtClean="0"/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sz="3200" b="1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sz="3200" b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600200" y="1371600"/>
            <a:ext cx="6096000" cy="15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506" y="1882679"/>
            <a:ext cx="5235388" cy="2472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5" y="152400"/>
            <a:ext cx="9144000" cy="1371600"/>
          </a:xfrm>
        </p:spPr>
        <p:txBody>
          <a:bodyPr>
            <a:noAutofit/>
          </a:bodyPr>
          <a:lstStyle/>
          <a:p>
            <a:pPr algn="l"/>
            <a:r>
              <a:rPr lang="bg-BG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VІ. Финансиране на бюджетно салдо</a:t>
            </a:r>
            <a:endParaRPr lang="bg-BG" sz="3200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C00000"/>
                </a:solidFill>
              </a:uFill>
              <a:latin typeface="Verdana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7391400" cy="513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dirty="0" smtClean="0">
                <a:solidFill>
                  <a:srgbClr val="FF0000"/>
                </a:solidFill>
              </a:rPr>
              <a:t>1. Събрани средства и извършени плащания от/за сметки за средства от Европейския съюз – 15 555 </a:t>
            </a:r>
            <a:r>
              <a:rPr lang="bg-BG" dirty="0" err="1" smtClean="0">
                <a:solidFill>
                  <a:srgbClr val="FF0000"/>
                </a:solidFill>
              </a:rPr>
              <a:t>лв</a:t>
            </a: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44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3276600"/>
            <a:ext cx="5600700" cy="3446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600200"/>
          </a:xfr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sz="36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</a:rPr>
              <a:t>Разходи </a:t>
            </a:r>
            <a:r>
              <a:rPr lang="bg-BG" sz="3600" b="1" dirty="0" smtClean="0"/>
              <a:t>Неспециализирани </a:t>
            </a:r>
            <a:r>
              <a:rPr lang="bg-BG" sz="3600" b="1" dirty="0"/>
              <a:t>училища, без професионални гимназии – </a:t>
            </a:r>
            <a:r>
              <a:rPr lang="bg-BG" sz="3600" b="1" dirty="0" smtClean="0"/>
              <a:t>1 241 947 </a:t>
            </a:r>
            <a:r>
              <a:rPr lang="bg-BG" sz="3600" b="1" dirty="0" err="1" smtClean="0"/>
              <a:t>лв</a:t>
            </a:r>
            <a:endParaRPr lang="bg-BG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686800" cy="4495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Възнаграждения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персонала – 706 396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възнаграждения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плащания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150 573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Задължителни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осигурителни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вноски от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работодатели – 189 070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10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Издръжка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139 691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10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Стипендии – 23 897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Придобиване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ДМА – 23 000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Резерв за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непредвидени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разходи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9 320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600200"/>
          </a:xfr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r>
              <a:rPr lang="bg-BG" sz="4000" b="1" dirty="0" smtClean="0"/>
              <a:t>Неспециализирани </a:t>
            </a:r>
            <a:r>
              <a:rPr lang="bg-BG" sz="4000" b="1" dirty="0"/>
              <a:t>училища, без професионални </a:t>
            </a:r>
            <a:r>
              <a:rPr lang="bg-BG" sz="4000" b="1" dirty="0" smtClean="0"/>
              <a:t>гимназии/</a:t>
            </a:r>
            <a:r>
              <a:rPr lang="bg-BG" sz="4000" b="1" dirty="0" err="1"/>
              <a:t>д</a:t>
            </a:r>
            <a:r>
              <a:rPr lang="bg-BG" sz="4000" b="1" dirty="0" err="1" smtClean="0"/>
              <a:t>офинансиране</a:t>
            </a:r>
            <a:r>
              <a:rPr lang="bg-BG" sz="4000" b="1" dirty="0" smtClean="0"/>
              <a:t>/ –3 167 </a:t>
            </a:r>
            <a:r>
              <a:rPr lang="bg-BG" sz="4000" b="1" dirty="0" err="1" smtClean="0"/>
              <a:t>лв</a:t>
            </a:r>
            <a:endParaRPr lang="bg-BG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6868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0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Издръжка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3 167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105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862210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600200"/>
          </a:xfr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r>
              <a:rPr lang="bg-BG" sz="4000" b="1" dirty="0" smtClean="0"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Други дейности по образованието </a:t>
            </a:r>
            <a:r>
              <a:rPr lang="bg-BG" sz="4000" b="1" dirty="0" smtClean="0"/>
              <a:t>– 2 269 </a:t>
            </a:r>
            <a:r>
              <a:rPr lang="bg-BG" sz="4000" b="1" dirty="0" err="1" smtClean="0"/>
              <a:t>лв</a:t>
            </a:r>
            <a:endParaRPr lang="bg-BG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686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Издръжка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2 2269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090599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600200"/>
          </a:xfr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r>
              <a:rPr lang="bg-BG" sz="4000" b="1" dirty="0" smtClean="0"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Спорт за всички – </a:t>
            </a:r>
            <a:br>
              <a:rPr lang="bg-BG" sz="4000" b="1" dirty="0" smtClean="0">
                <a:uFill>
                  <a:solidFill>
                    <a:srgbClr val="C00000"/>
                  </a:solidFill>
                </a:uFill>
                <a:latin typeface="Verdana" pitchFamily="34" charset="0"/>
              </a:rPr>
            </a:br>
            <a:r>
              <a:rPr lang="bg-BG" sz="4000" b="1" dirty="0" smtClean="0"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1 309 </a:t>
            </a:r>
            <a:r>
              <a:rPr lang="bg-BG" sz="4000" b="1" dirty="0" err="1" smtClean="0"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лв</a:t>
            </a:r>
            <a:endParaRPr lang="bg-BG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686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Издръжка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1 309 </a:t>
            </a:r>
            <a:r>
              <a:rPr lang="ru-RU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775624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752600"/>
          </a:xfrm>
        </p:spPr>
        <p:txBody>
          <a:bodyPr>
            <a:noAutofit/>
          </a:bodyPr>
          <a:lstStyle/>
          <a:p>
            <a: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/>
            </a:r>
            <a:b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</a:br>
            <a: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b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</a:br>
            <a:r>
              <a:rPr lang="bg-BG" sz="3200" b="1" dirty="0" smtClean="0"/>
              <a:t>Неспециализирани </a:t>
            </a:r>
            <a:r>
              <a:rPr lang="bg-BG" sz="3200" b="1" dirty="0"/>
              <a:t>училища, без професионални </a:t>
            </a:r>
            <a:r>
              <a:rPr lang="bg-BG" sz="3200" b="1" dirty="0" smtClean="0"/>
              <a:t>гимназии –</a:t>
            </a:r>
            <a:br>
              <a:rPr lang="bg-BG" sz="3200" b="1" dirty="0" smtClean="0"/>
            </a:br>
            <a:r>
              <a:rPr lang="bg-BG" sz="3200" b="1" dirty="0" smtClean="0"/>
              <a:t> </a:t>
            </a:r>
            <a:r>
              <a:rPr lang="bg-BG" sz="2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Възнаграждения </a:t>
            </a:r>
            <a:r>
              <a:rPr lang="bg-BG" sz="26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на </a:t>
            </a:r>
            <a:r>
              <a:rPr lang="bg-BG" sz="2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персонала – 856 969 </a:t>
            </a:r>
            <a:r>
              <a:rPr lang="bg-BG" sz="26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лв</a:t>
            </a:r>
            <a:endParaRPr lang="bg-BG" sz="26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C00000"/>
                </a:solidFill>
              </a:uFill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438400"/>
            <a:ext cx="8686800" cy="3886200"/>
          </a:xfrm>
        </p:spPr>
        <p:txBody>
          <a:bodyPr>
            <a:normAutofit/>
          </a:bodyPr>
          <a:lstStyle/>
          <a:p>
            <a:pPr marL="530225" indent="0">
              <a:buNone/>
            </a:pPr>
            <a:r>
              <a:rPr lang="ru-RU" dirty="0"/>
              <a:t>Заплати и </a:t>
            </a:r>
            <a:r>
              <a:rPr lang="ru-RU" dirty="0" err="1"/>
              <a:t>възнаграждения</a:t>
            </a:r>
            <a:r>
              <a:rPr lang="ru-RU" dirty="0"/>
              <a:t> за персонала </a:t>
            </a:r>
            <a:r>
              <a:rPr lang="ru-RU" dirty="0" err="1"/>
              <a:t>нает</a:t>
            </a:r>
            <a:r>
              <a:rPr lang="ru-RU" dirty="0"/>
              <a:t> по </a:t>
            </a:r>
            <a:r>
              <a:rPr lang="ru-RU" dirty="0" err="1"/>
              <a:t>трудови</a:t>
            </a:r>
            <a:r>
              <a:rPr lang="ru-RU" dirty="0"/>
              <a:t> </a:t>
            </a:r>
            <a:r>
              <a:rPr lang="ru-RU" dirty="0" smtClean="0"/>
              <a:t>правоотношения – 706 396 </a:t>
            </a:r>
            <a:r>
              <a:rPr lang="ru-RU" dirty="0" err="1" smtClean="0"/>
              <a:t>лв</a:t>
            </a:r>
            <a:endParaRPr lang="ru-RU" dirty="0" smtClean="0"/>
          </a:p>
          <a:p>
            <a:pPr marL="530225" indent="0">
              <a:buNone/>
            </a:pP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възнаграждения</a:t>
            </a:r>
            <a:r>
              <a:rPr lang="ru-RU" dirty="0"/>
              <a:t> и </a:t>
            </a:r>
            <a:r>
              <a:rPr lang="ru-RU" dirty="0" err="1"/>
              <a:t>плащания</a:t>
            </a:r>
            <a:r>
              <a:rPr lang="ru-RU" dirty="0"/>
              <a:t> </a:t>
            </a:r>
            <a:r>
              <a:rPr lang="ru-RU" dirty="0" smtClean="0"/>
              <a:t>за персонала – 150 573 </a:t>
            </a:r>
            <a:r>
              <a:rPr lang="ru-RU" dirty="0" err="1" smtClean="0"/>
              <a:t>лв</a:t>
            </a:r>
            <a:endParaRPr lang="ru-RU" dirty="0" smtClean="0"/>
          </a:p>
          <a:p>
            <a:pPr marL="873125">
              <a:buFontTx/>
              <a:buChar char="-"/>
            </a:pPr>
            <a:r>
              <a:rPr lang="ru-RU" sz="2200" dirty="0" err="1" smtClean="0"/>
              <a:t>Изплатени</a:t>
            </a:r>
            <a:r>
              <a:rPr lang="ru-RU" sz="2200" dirty="0" smtClean="0"/>
              <a:t> </a:t>
            </a:r>
            <a:r>
              <a:rPr lang="ru-RU" sz="2200" dirty="0" err="1"/>
              <a:t>суми</a:t>
            </a:r>
            <a:r>
              <a:rPr lang="ru-RU" sz="2200" dirty="0"/>
              <a:t> от СБКО, за облекло и </a:t>
            </a:r>
            <a:r>
              <a:rPr lang="ru-RU" sz="2200" dirty="0" err="1"/>
              <a:t>други</a:t>
            </a:r>
            <a:r>
              <a:rPr lang="ru-RU" sz="2200" dirty="0"/>
              <a:t> на персонала, с характер на </a:t>
            </a:r>
            <a:r>
              <a:rPr lang="ru-RU" sz="2200" dirty="0" err="1" smtClean="0"/>
              <a:t>възнаграждение</a:t>
            </a:r>
            <a:r>
              <a:rPr lang="ru-RU" sz="2200" dirty="0" smtClean="0"/>
              <a:t> – 29 932 </a:t>
            </a:r>
            <a:r>
              <a:rPr lang="ru-RU" sz="2200" dirty="0" err="1" smtClean="0"/>
              <a:t>лв</a:t>
            </a:r>
            <a:endParaRPr lang="ru-RU" sz="2200" dirty="0" smtClean="0"/>
          </a:p>
          <a:p>
            <a:pPr marL="873125">
              <a:buFontTx/>
              <a:buChar char="-"/>
            </a:pPr>
            <a:r>
              <a:rPr lang="ru-RU" sz="2200" dirty="0" err="1" smtClean="0"/>
              <a:t>Обезщетения</a:t>
            </a:r>
            <a:r>
              <a:rPr lang="ru-RU" sz="2200" dirty="0" smtClean="0"/>
              <a:t> за персонала – 10 000 </a:t>
            </a:r>
            <a:r>
              <a:rPr lang="ru-RU" sz="2200" dirty="0" err="1" smtClean="0"/>
              <a:t>лв</a:t>
            </a:r>
            <a:endParaRPr lang="ru-RU" sz="2200" dirty="0" smtClean="0"/>
          </a:p>
          <a:p>
            <a:pPr marL="873125">
              <a:buFontTx/>
              <a:buChar char="-"/>
            </a:pPr>
            <a:r>
              <a:rPr lang="ru-RU" sz="2200" dirty="0" err="1" smtClean="0"/>
              <a:t>Други</a:t>
            </a:r>
            <a:r>
              <a:rPr lang="ru-RU" sz="2200" dirty="0" smtClean="0"/>
              <a:t> </a:t>
            </a:r>
            <a:r>
              <a:rPr lang="ru-RU" sz="2200" dirty="0" err="1" smtClean="0"/>
              <a:t>плащания</a:t>
            </a:r>
            <a:r>
              <a:rPr lang="ru-RU" sz="2200" dirty="0" smtClean="0"/>
              <a:t> и </a:t>
            </a:r>
            <a:r>
              <a:rPr lang="ru-RU" sz="2200" dirty="0" err="1" smtClean="0"/>
              <a:t>възнаграждения</a:t>
            </a:r>
            <a:r>
              <a:rPr lang="ru-RU" sz="2200" dirty="0" smtClean="0"/>
              <a:t> – 110 641 </a:t>
            </a:r>
            <a:r>
              <a:rPr lang="ru-RU" sz="2200" dirty="0" err="1" smtClean="0"/>
              <a:t>лв</a:t>
            </a:r>
            <a:endParaRPr lang="ru-RU" sz="2200" dirty="0"/>
          </a:p>
          <a:p>
            <a:pPr marL="530225" indent="0">
              <a:buNone/>
            </a:pPr>
            <a:endParaRPr lang="bg-BG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544762"/>
          </a:xfrm>
        </p:spPr>
        <p:txBody>
          <a:bodyPr>
            <a:noAutofit/>
          </a:bodyPr>
          <a:lstStyle/>
          <a:p>
            <a:r>
              <a:rPr lang="bg-BG" sz="4000" b="1" dirty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r>
              <a:rPr lang="bg-BG" sz="4000" b="1" dirty="0"/>
              <a:t>Неспециализирани училища, без професионални гимназии – </a:t>
            </a:r>
            <a:r>
              <a:rPr lang="ru-RU" sz="40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Задължителни</a:t>
            </a:r>
            <a:r>
              <a:rPr lang="ru-RU" sz="40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000" b="1" i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осигурителни</a:t>
            </a:r>
            <a:r>
              <a:rPr lang="ru-RU" sz="40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вноски от работодатели – </a:t>
            </a:r>
            <a:r>
              <a:rPr lang="ru-RU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189 070 </a:t>
            </a:r>
            <a:r>
              <a:rPr lang="ru-RU" sz="40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bg-BG" sz="40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C00000"/>
                </a:solidFill>
              </a:uFill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254476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4400" dirty="0" err="1"/>
              <a:t>Осигурителни</a:t>
            </a:r>
            <a:r>
              <a:rPr lang="ru-RU" sz="4400" dirty="0"/>
              <a:t> вноски от работодатели за </a:t>
            </a:r>
            <a:r>
              <a:rPr lang="ru-RU" sz="4400" dirty="0" err="1"/>
              <a:t>Държавното</a:t>
            </a:r>
            <a:r>
              <a:rPr lang="ru-RU" sz="4400" dirty="0"/>
              <a:t> </a:t>
            </a:r>
            <a:r>
              <a:rPr lang="ru-RU" sz="4400" dirty="0" err="1"/>
              <a:t>обществено</a:t>
            </a:r>
            <a:r>
              <a:rPr lang="ru-RU" sz="4400" dirty="0"/>
              <a:t> </a:t>
            </a:r>
            <a:r>
              <a:rPr lang="ru-RU" sz="4400" dirty="0" err="1"/>
              <a:t>осигуряване</a:t>
            </a:r>
            <a:r>
              <a:rPr lang="ru-RU" sz="4400" dirty="0"/>
              <a:t> (ДОО</a:t>
            </a:r>
            <a:r>
              <a:rPr lang="ru-RU" sz="4400" dirty="0" smtClean="0"/>
              <a:t>) – 94 500 </a:t>
            </a:r>
            <a:r>
              <a:rPr lang="ru-RU" sz="4400" dirty="0" err="1" smtClean="0"/>
              <a:t>лв</a:t>
            </a:r>
            <a:endParaRPr lang="ru-RU" sz="4400" dirty="0" smtClean="0"/>
          </a:p>
          <a:p>
            <a:pPr marL="0" indent="0">
              <a:buNone/>
            </a:pPr>
            <a:endParaRPr lang="ru-RU" sz="2200" dirty="0"/>
          </a:p>
          <a:p>
            <a:pPr marL="0" indent="0">
              <a:buNone/>
            </a:pPr>
            <a:r>
              <a:rPr lang="ru-RU" sz="4400" dirty="0" err="1"/>
              <a:t>Осигурителни</a:t>
            </a:r>
            <a:r>
              <a:rPr lang="ru-RU" sz="4400" dirty="0"/>
              <a:t> вноски от работодатели за </a:t>
            </a:r>
            <a:r>
              <a:rPr lang="ru-RU" sz="4400" dirty="0" err="1"/>
              <a:t>Учителския</a:t>
            </a:r>
            <a:r>
              <a:rPr lang="ru-RU" sz="4400" dirty="0"/>
              <a:t> </a:t>
            </a:r>
            <a:r>
              <a:rPr lang="ru-RU" sz="4400" dirty="0" err="1"/>
              <a:t>пенсионен</a:t>
            </a:r>
            <a:r>
              <a:rPr lang="ru-RU" sz="4400" dirty="0"/>
              <a:t> фонд (</a:t>
            </a:r>
            <a:r>
              <a:rPr lang="ru-RU" sz="4400" dirty="0" err="1"/>
              <a:t>УчПФ</a:t>
            </a:r>
            <a:r>
              <a:rPr lang="ru-RU" sz="4400" dirty="0" smtClean="0"/>
              <a:t>) – 31 414 </a:t>
            </a:r>
            <a:r>
              <a:rPr lang="ru-RU" sz="4400" dirty="0" err="1" smtClean="0"/>
              <a:t>лв</a:t>
            </a:r>
            <a:endParaRPr lang="ru-RU" sz="4400" dirty="0" smtClean="0"/>
          </a:p>
          <a:p>
            <a:pPr marL="0" indent="0">
              <a:buNone/>
            </a:pPr>
            <a:endParaRPr lang="ru-RU" sz="2200" dirty="0"/>
          </a:p>
          <a:p>
            <a:pPr marL="0" indent="0">
              <a:buNone/>
            </a:pPr>
            <a:r>
              <a:rPr lang="ru-RU" sz="4400" dirty="0" err="1"/>
              <a:t>Здравноосигурителни</a:t>
            </a:r>
            <a:r>
              <a:rPr lang="ru-RU" sz="4400" dirty="0"/>
              <a:t> вноски от </a:t>
            </a:r>
            <a:r>
              <a:rPr lang="ru-RU" sz="4400" dirty="0" smtClean="0"/>
              <a:t>работодатели – 39 885 </a:t>
            </a:r>
            <a:r>
              <a:rPr lang="ru-RU" sz="4400" dirty="0" err="1" smtClean="0"/>
              <a:t>лв</a:t>
            </a:r>
            <a:endParaRPr lang="ru-RU" sz="4400" dirty="0" smtClean="0"/>
          </a:p>
          <a:p>
            <a:pPr marL="0" indent="0">
              <a:buNone/>
            </a:pPr>
            <a:endParaRPr lang="ru-RU" sz="2200" dirty="0"/>
          </a:p>
          <a:p>
            <a:pPr marL="0" indent="0">
              <a:buNone/>
            </a:pPr>
            <a:r>
              <a:rPr lang="ru-RU" sz="4400" dirty="0"/>
              <a:t>Вноски за </a:t>
            </a:r>
            <a:r>
              <a:rPr lang="ru-RU" sz="4400" dirty="0" err="1"/>
              <a:t>допълнително</a:t>
            </a:r>
            <a:r>
              <a:rPr lang="ru-RU" sz="4400" dirty="0"/>
              <a:t> </a:t>
            </a:r>
            <a:r>
              <a:rPr lang="ru-RU" sz="4400" dirty="0" err="1"/>
              <a:t>задължително</a:t>
            </a:r>
            <a:r>
              <a:rPr lang="ru-RU" sz="4400" dirty="0"/>
              <a:t> </a:t>
            </a:r>
            <a:r>
              <a:rPr lang="ru-RU" sz="4400" dirty="0" err="1"/>
              <a:t>осигуряване</a:t>
            </a:r>
            <a:r>
              <a:rPr lang="ru-RU" sz="4400" dirty="0"/>
              <a:t> от </a:t>
            </a:r>
            <a:r>
              <a:rPr lang="ru-RU" sz="4400" dirty="0" smtClean="0"/>
              <a:t>работодатели – 23 271 </a:t>
            </a:r>
            <a:r>
              <a:rPr lang="ru-RU" sz="4400" dirty="0" err="1" smtClean="0"/>
              <a:t>лв</a:t>
            </a:r>
            <a:endParaRPr lang="ru-RU" sz="4400" dirty="0"/>
          </a:p>
          <a:p>
            <a:pPr marL="0" indent="0">
              <a:buNone/>
            </a:pPr>
            <a:endParaRPr lang="bg-BG" sz="4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2209800"/>
          </a:xfrm>
        </p:spPr>
        <p:txBody>
          <a:bodyPr>
            <a:noAutofit/>
          </a:bodyPr>
          <a:lstStyle/>
          <a:p>
            <a: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r>
              <a:rPr lang="bg-BG" sz="4000" b="1" dirty="0"/>
              <a:t>Неспециализирани училища, без професионални гимназии – </a:t>
            </a:r>
            <a:r>
              <a:rPr lang="bg-BG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Издръжка</a:t>
            </a:r>
            <a:r>
              <a:rPr lang="bg-BG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 – 139 691 </a:t>
            </a:r>
            <a:r>
              <a:rPr lang="bg-BG" sz="40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лв</a:t>
            </a:r>
            <a:endParaRPr lang="bg-BG" sz="40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C00000"/>
                </a:solidFill>
              </a:uFill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133600"/>
            <a:ext cx="9067800" cy="45720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2000" dirty="0" err="1" smtClean="0"/>
              <a:t>Храна</a:t>
            </a:r>
            <a:r>
              <a:rPr lang="ru-RU" sz="2000" dirty="0" smtClean="0"/>
              <a:t>     -  10 904 </a:t>
            </a:r>
            <a:r>
              <a:rPr lang="ru-RU" sz="2000" dirty="0" err="1" smtClean="0"/>
              <a:t>лв</a:t>
            </a:r>
            <a:endParaRPr lang="ru-RU" sz="2000" dirty="0"/>
          </a:p>
          <a:p>
            <a:pPr marL="0" lvl="0" indent="0">
              <a:buNone/>
            </a:pPr>
            <a:r>
              <a:rPr lang="ru-RU" sz="2000" dirty="0"/>
              <a:t>Постелен </a:t>
            </a:r>
            <a:r>
              <a:rPr lang="ru-RU" sz="2000" dirty="0" err="1"/>
              <a:t>инвентар</a:t>
            </a:r>
            <a:r>
              <a:rPr lang="ru-RU" sz="2000" dirty="0"/>
              <a:t> и </a:t>
            </a:r>
            <a:r>
              <a:rPr lang="ru-RU" sz="2000" dirty="0" smtClean="0"/>
              <a:t>облекло  -  3 150 </a:t>
            </a:r>
            <a:r>
              <a:rPr lang="ru-RU" sz="2000" dirty="0" err="1" smtClean="0"/>
              <a:t>лв</a:t>
            </a:r>
            <a:endParaRPr lang="ru-RU" sz="2000" dirty="0" smtClean="0"/>
          </a:p>
          <a:p>
            <a:pPr marL="0" lvl="0" indent="0">
              <a:buNone/>
            </a:pPr>
            <a:r>
              <a:rPr lang="ru-RU" sz="2000" dirty="0" err="1" smtClean="0"/>
              <a:t>Учебни</a:t>
            </a:r>
            <a:r>
              <a:rPr lang="ru-RU" sz="2000" dirty="0" smtClean="0"/>
              <a:t> </a:t>
            </a:r>
            <a:r>
              <a:rPr lang="ru-RU" sz="2000" dirty="0"/>
              <a:t>и научно-</a:t>
            </a:r>
            <a:r>
              <a:rPr lang="ru-RU" sz="2000" dirty="0" err="1"/>
              <a:t>изследователски</a:t>
            </a:r>
            <a:r>
              <a:rPr lang="ru-RU" sz="2000" dirty="0"/>
              <a:t> </a:t>
            </a:r>
            <a:r>
              <a:rPr lang="ru-RU" sz="2000" dirty="0" err="1"/>
              <a:t>разходи</a:t>
            </a:r>
            <a:r>
              <a:rPr lang="ru-RU" sz="2000" dirty="0"/>
              <a:t> и книги за </a:t>
            </a:r>
            <a:r>
              <a:rPr lang="ru-RU" sz="2000" dirty="0" err="1" smtClean="0"/>
              <a:t>библиотеките</a:t>
            </a:r>
            <a:r>
              <a:rPr lang="ru-RU" sz="2000" dirty="0" smtClean="0"/>
              <a:t> – 16 000 </a:t>
            </a:r>
            <a:r>
              <a:rPr lang="ru-RU" sz="2000" dirty="0" err="1" smtClean="0"/>
              <a:t>лв</a:t>
            </a:r>
            <a:endParaRPr lang="ru-RU" sz="2000" dirty="0" smtClean="0"/>
          </a:p>
          <a:p>
            <a:pPr marL="0" lvl="0" indent="0">
              <a:buNone/>
            </a:pPr>
            <a:r>
              <a:rPr lang="ru-RU" sz="2000" dirty="0" smtClean="0"/>
              <a:t> </a:t>
            </a:r>
            <a:r>
              <a:rPr lang="ru-RU" sz="2000" dirty="0" err="1" smtClean="0"/>
              <a:t>Материали</a:t>
            </a:r>
            <a:r>
              <a:rPr lang="ru-RU" sz="2000" dirty="0" smtClean="0"/>
              <a:t>  -  25 233 </a:t>
            </a:r>
            <a:r>
              <a:rPr lang="ru-RU" sz="2000" dirty="0" err="1" smtClean="0"/>
              <a:t>лв</a:t>
            </a:r>
            <a:endParaRPr lang="ru-RU" sz="2000" dirty="0" smtClean="0"/>
          </a:p>
          <a:p>
            <a:pPr marL="0" lvl="0" indent="0">
              <a:buNone/>
            </a:pPr>
            <a:r>
              <a:rPr lang="ru-RU" sz="2000" dirty="0" smtClean="0"/>
              <a:t>Вода</a:t>
            </a:r>
            <a:r>
              <a:rPr lang="ru-RU" sz="2000" dirty="0"/>
              <a:t>, </a:t>
            </a:r>
            <a:r>
              <a:rPr lang="ru-RU" sz="2000" dirty="0" err="1"/>
              <a:t>горива</a:t>
            </a:r>
            <a:r>
              <a:rPr lang="ru-RU" sz="2000" dirty="0"/>
              <a:t> и </a:t>
            </a:r>
            <a:r>
              <a:rPr lang="ru-RU" sz="2000" dirty="0" err="1" smtClean="0"/>
              <a:t>енергия</a:t>
            </a:r>
            <a:r>
              <a:rPr lang="ru-RU" sz="2000" dirty="0" smtClean="0"/>
              <a:t>   -  33 204 </a:t>
            </a:r>
            <a:r>
              <a:rPr lang="ru-RU" sz="2000" dirty="0" err="1" smtClean="0"/>
              <a:t>лв</a:t>
            </a:r>
            <a:endParaRPr lang="ru-RU" sz="2000" dirty="0" smtClean="0"/>
          </a:p>
          <a:p>
            <a:pPr marL="0" lvl="0" indent="0">
              <a:buNone/>
            </a:pPr>
            <a:r>
              <a:rPr lang="ru-RU" sz="2000" dirty="0" err="1" smtClean="0"/>
              <a:t>Разходи</a:t>
            </a:r>
            <a:r>
              <a:rPr lang="ru-RU" sz="2000" dirty="0" smtClean="0"/>
              <a:t> </a:t>
            </a:r>
            <a:r>
              <a:rPr lang="ru-RU" sz="2000" dirty="0"/>
              <a:t>за </a:t>
            </a:r>
            <a:r>
              <a:rPr lang="ru-RU" sz="2000" dirty="0" err="1"/>
              <a:t>външни</a:t>
            </a:r>
            <a:r>
              <a:rPr lang="ru-RU" sz="2000" dirty="0"/>
              <a:t> </a:t>
            </a:r>
            <a:r>
              <a:rPr lang="ru-RU" sz="2000" dirty="0" smtClean="0"/>
              <a:t>услуги  -  27 000 </a:t>
            </a:r>
            <a:r>
              <a:rPr lang="ru-RU" sz="2000" dirty="0" err="1" smtClean="0"/>
              <a:t>лв</a:t>
            </a:r>
            <a:endParaRPr lang="ru-RU" sz="2000" dirty="0" smtClean="0"/>
          </a:p>
          <a:p>
            <a:pPr marL="0" lvl="0" indent="0">
              <a:buNone/>
            </a:pPr>
            <a:r>
              <a:rPr lang="ru-RU" sz="2000" dirty="0" err="1" smtClean="0"/>
              <a:t>Текущ</a:t>
            </a:r>
            <a:r>
              <a:rPr lang="ru-RU" sz="2000" dirty="0" smtClean="0"/>
              <a:t> ремонт – 20 000 </a:t>
            </a:r>
            <a:r>
              <a:rPr lang="ru-RU" sz="2000" dirty="0" err="1" smtClean="0"/>
              <a:t>лв</a:t>
            </a:r>
            <a:endParaRPr lang="ru-RU" sz="2000" dirty="0" smtClean="0"/>
          </a:p>
          <a:p>
            <a:pPr marL="0" lvl="0" indent="0">
              <a:buNone/>
            </a:pPr>
            <a:r>
              <a:rPr lang="ru-RU" sz="2000" dirty="0" smtClean="0"/>
              <a:t>Командировки </a:t>
            </a:r>
            <a:r>
              <a:rPr lang="ru-RU" sz="2000" dirty="0"/>
              <a:t>в </a:t>
            </a:r>
            <a:r>
              <a:rPr lang="ru-RU" sz="2000" dirty="0" err="1" smtClean="0"/>
              <a:t>страната</a:t>
            </a:r>
            <a:r>
              <a:rPr lang="ru-RU" sz="2000" dirty="0" smtClean="0"/>
              <a:t>  -  990 </a:t>
            </a:r>
            <a:r>
              <a:rPr lang="ru-RU" sz="2000" dirty="0" err="1" smtClean="0"/>
              <a:t>лв</a:t>
            </a:r>
            <a:endParaRPr lang="ru-RU" sz="2000" dirty="0" smtClean="0"/>
          </a:p>
          <a:p>
            <a:pPr marL="0" lvl="0" indent="0">
              <a:buNone/>
            </a:pPr>
            <a:r>
              <a:rPr lang="ru-RU" sz="2000" dirty="0" err="1" smtClean="0"/>
              <a:t>Разходи</a:t>
            </a:r>
            <a:r>
              <a:rPr lang="ru-RU" sz="2000" dirty="0" smtClean="0"/>
              <a:t> </a:t>
            </a:r>
            <a:r>
              <a:rPr lang="ru-RU" sz="2000" dirty="0"/>
              <a:t>за </a:t>
            </a:r>
            <a:r>
              <a:rPr lang="ru-RU" sz="2000" dirty="0" err="1" smtClean="0"/>
              <a:t>застраховки</a:t>
            </a:r>
            <a:r>
              <a:rPr lang="ru-RU" sz="2000" dirty="0" smtClean="0"/>
              <a:t>  -  2 200 </a:t>
            </a:r>
            <a:r>
              <a:rPr lang="ru-RU" sz="2000" dirty="0" err="1" smtClean="0"/>
              <a:t>лв</a:t>
            </a:r>
            <a:endParaRPr lang="ru-RU" sz="2000" dirty="0" smtClean="0"/>
          </a:p>
          <a:p>
            <a:pPr marL="0" lvl="0" indent="0">
              <a:buNone/>
            </a:pPr>
            <a:r>
              <a:rPr lang="ru-RU" sz="2000" dirty="0" err="1" smtClean="0"/>
              <a:t>Разходи</a:t>
            </a:r>
            <a:r>
              <a:rPr lang="ru-RU" sz="2000" dirty="0" smtClean="0"/>
              <a:t> </a:t>
            </a:r>
            <a:r>
              <a:rPr lang="ru-RU" sz="2000" dirty="0"/>
              <a:t>за </a:t>
            </a:r>
            <a:r>
              <a:rPr lang="ru-RU" sz="2000" dirty="0" err="1"/>
              <a:t>договорни</a:t>
            </a:r>
            <a:r>
              <a:rPr lang="ru-RU" sz="2000" dirty="0"/>
              <a:t> санкции и неустойки, </a:t>
            </a:r>
            <a:r>
              <a:rPr lang="ru-RU" sz="2000" dirty="0" err="1"/>
              <a:t>съдебни</a:t>
            </a:r>
            <a:r>
              <a:rPr lang="ru-RU" sz="2000" dirty="0"/>
              <a:t> </a:t>
            </a:r>
            <a:r>
              <a:rPr lang="ru-RU" sz="2000" dirty="0" err="1"/>
              <a:t>обезщетения</a:t>
            </a:r>
            <a:r>
              <a:rPr lang="ru-RU" sz="2000" dirty="0"/>
              <a:t> и </a:t>
            </a:r>
            <a:r>
              <a:rPr lang="ru-RU" sz="2000" dirty="0" smtClean="0"/>
              <a:t>разноски  - </a:t>
            </a:r>
            <a:endParaRPr lang="en-US" sz="2000" dirty="0" smtClean="0"/>
          </a:p>
          <a:p>
            <a:pPr marL="0" lvl="0" indent="0">
              <a:buNone/>
            </a:pPr>
            <a:r>
              <a:rPr lang="ru-RU" sz="2000" dirty="0" smtClean="0"/>
              <a:t>1 010 </a:t>
            </a:r>
            <a:r>
              <a:rPr lang="ru-RU" sz="2000" dirty="0" err="1" smtClean="0"/>
              <a:t>лв</a:t>
            </a:r>
            <a:endParaRPr lang="ru-RU" sz="2000" dirty="0"/>
          </a:p>
          <a:p>
            <a:pPr marL="0" lvl="0" indent="0">
              <a:buNone/>
            </a:pPr>
            <a:endParaRPr lang="bg-BG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-304800" y="1524000"/>
            <a:ext cx="9677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987425"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bg-BG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2057400"/>
          </a:xfrm>
        </p:spPr>
        <p:txBody>
          <a:bodyPr>
            <a:noAutofit/>
          </a:bodyPr>
          <a:lstStyle/>
          <a:p>
            <a:r>
              <a:rPr lang="bg-BG" sz="4000" b="1" dirty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r>
              <a:rPr lang="bg-BG" sz="4000" b="1" dirty="0"/>
              <a:t>Неспециализирани училища, без професионални гимназии – </a:t>
            </a:r>
            <a:r>
              <a:rPr lang="bg-BG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Стипендии</a:t>
            </a:r>
            <a:r>
              <a:rPr lang="bg-BG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 </a:t>
            </a:r>
            <a:r>
              <a:rPr lang="bg-BG" sz="40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– </a:t>
            </a:r>
            <a:r>
              <a:rPr lang="en-AU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23</a:t>
            </a:r>
            <a:r>
              <a:rPr lang="bg-BG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 </a:t>
            </a:r>
            <a:r>
              <a:rPr lang="en-AU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897 </a:t>
            </a:r>
            <a:r>
              <a:rPr lang="bg-BG" sz="40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лв</a:t>
            </a:r>
            <a:endParaRPr lang="bg-BG" sz="40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C00000"/>
                </a:solidFill>
              </a:uFill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514600"/>
            <a:ext cx="8229600" cy="36576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bg-BG" dirty="0" smtClean="0"/>
              <a:t>Стипендии: </a:t>
            </a:r>
            <a:r>
              <a:rPr lang="en-AU" dirty="0" smtClean="0"/>
              <a:t>23</a:t>
            </a:r>
            <a:r>
              <a:rPr lang="bg-BG" dirty="0" smtClean="0"/>
              <a:t> </a:t>
            </a:r>
            <a:r>
              <a:rPr lang="en-AU" dirty="0" smtClean="0"/>
              <a:t>897</a:t>
            </a:r>
            <a:r>
              <a:rPr lang="bg-BG" dirty="0" smtClean="0"/>
              <a:t> </a:t>
            </a:r>
            <a:r>
              <a:rPr lang="bg-BG" dirty="0" err="1" smtClean="0"/>
              <a:t>лв</a:t>
            </a:r>
            <a:endParaRPr lang="bg-BG" dirty="0"/>
          </a:p>
          <a:p>
            <a:pPr marL="0" lvl="0" indent="0">
              <a:buNone/>
            </a:pPr>
            <a:endParaRPr lang="bg-B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2057400"/>
          </a:xfrm>
        </p:spPr>
        <p:txBody>
          <a:bodyPr>
            <a:noAutofit/>
          </a:bodyPr>
          <a:lstStyle/>
          <a:p>
            <a: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/>
            </a:r>
            <a:b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</a:br>
            <a: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r>
              <a:rPr lang="bg-BG" sz="4000" b="1" dirty="0"/>
              <a:t>Неспециализирани училища, без професионални гимназии – </a:t>
            </a:r>
            <a:r>
              <a:rPr lang="bg-BG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Операции с нефинансови активи</a:t>
            </a:r>
            <a:r>
              <a:rPr lang="bg-BG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 </a:t>
            </a:r>
            <a:r>
              <a:rPr lang="bg-BG" sz="40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– </a:t>
            </a:r>
            <a:r>
              <a:rPr lang="en-AU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23</a:t>
            </a:r>
            <a:r>
              <a:rPr lang="bg-BG" sz="40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 </a:t>
            </a:r>
            <a:r>
              <a:rPr lang="bg-BG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000 </a:t>
            </a:r>
            <a:r>
              <a:rPr lang="bg-BG" sz="40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лв</a:t>
            </a:r>
            <a:endParaRPr lang="bg-BG" sz="40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C00000"/>
                </a:solidFill>
              </a:uFill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14600"/>
            <a:ext cx="8686800" cy="36576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bg-BG" dirty="0" smtClean="0"/>
          </a:p>
          <a:p>
            <a:pPr marL="0" lvl="0" indent="0">
              <a:buNone/>
            </a:pPr>
            <a:r>
              <a:rPr lang="bg-BG" dirty="0" smtClean="0"/>
              <a:t>Придобиване на ДМА - </a:t>
            </a:r>
            <a:r>
              <a:rPr lang="en-AU" dirty="0" smtClean="0"/>
              <a:t>23</a:t>
            </a:r>
            <a:r>
              <a:rPr lang="bg-BG" dirty="0" smtClean="0"/>
              <a:t> 000 </a:t>
            </a:r>
            <a:r>
              <a:rPr lang="bg-BG" dirty="0" err="1" smtClean="0"/>
              <a:t>лв</a:t>
            </a:r>
            <a:endParaRPr lang="bg-BG" dirty="0" smtClean="0"/>
          </a:p>
          <a:p>
            <a:pPr lvl="0">
              <a:buFontTx/>
              <a:buChar char="-"/>
            </a:pPr>
            <a:r>
              <a:rPr lang="bg-BG" dirty="0" smtClean="0"/>
              <a:t>Придобиване на компютри и хардуер -7 000 </a:t>
            </a:r>
            <a:r>
              <a:rPr lang="bg-BG" dirty="0" err="1" smtClean="0"/>
              <a:t>лв</a:t>
            </a:r>
            <a:endParaRPr lang="bg-BG" dirty="0" smtClean="0"/>
          </a:p>
          <a:p>
            <a:pPr lvl="0">
              <a:buFontTx/>
              <a:buChar char="-"/>
            </a:pPr>
            <a:r>
              <a:rPr lang="bg-BG" dirty="0" smtClean="0"/>
              <a:t>Придобиване на друго оборудване,машини и съоръжения – 16 000 </a:t>
            </a:r>
            <a:r>
              <a:rPr lang="bg-BG" dirty="0" err="1" smtClean="0"/>
              <a:t>лв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861636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2057400"/>
          </a:xfrm>
        </p:spPr>
        <p:txBody>
          <a:bodyPr>
            <a:noAutofit/>
          </a:bodyPr>
          <a:lstStyle/>
          <a:p>
            <a:r>
              <a:rPr lang="bg-BG" sz="4000" b="1" dirty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r>
              <a:rPr lang="bg-BG" sz="4000" b="1" dirty="0"/>
              <a:t>Неспециализирани училища, без професионални гимназии – </a:t>
            </a:r>
            <a:r>
              <a:rPr lang="bg-BG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Резерв</a:t>
            </a:r>
            <a:r>
              <a:rPr lang="bg-BG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 </a:t>
            </a:r>
            <a:r>
              <a:rPr lang="bg-BG" sz="40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– </a:t>
            </a:r>
            <a:r>
              <a:rPr lang="bg-BG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9 320 </a:t>
            </a:r>
            <a:r>
              <a:rPr lang="bg-BG" sz="40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лв</a:t>
            </a:r>
            <a:endParaRPr lang="bg-BG" sz="40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C00000"/>
                </a:solidFill>
              </a:uFill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514600"/>
            <a:ext cx="9067800" cy="36576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bg-BG" sz="3000" dirty="0" smtClean="0"/>
              <a:t>Резерв за непредвидени и неотложни разходи – </a:t>
            </a:r>
          </a:p>
          <a:p>
            <a:pPr marL="0" lvl="0" indent="0">
              <a:buNone/>
            </a:pPr>
            <a:r>
              <a:rPr lang="bg-BG" sz="3000" dirty="0" smtClean="0"/>
              <a:t> 9 320 </a:t>
            </a:r>
            <a:r>
              <a:rPr lang="bg-BG" sz="3000" dirty="0" err="1" smtClean="0"/>
              <a:t>лв</a:t>
            </a:r>
            <a:endParaRPr lang="bg-BG" sz="3000" dirty="0"/>
          </a:p>
          <a:p>
            <a:pPr marL="0" lv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635973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600200"/>
          </a:xfr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/>
            </a:r>
            <a:b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</a:br>
            <a: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r>
              <a:rPr lang="bg-BG" sz="4000" b="1" dirty="0" smtClean="0"/>
              <a:t>Неспециализирани </a:t>
            </a:r>
            <a:r>
              <a:rPr lang="bg-BG" sz="4000" b="1" dirty="0"/>
              <a:t>училища, без професионални </a:t>
            </a:r>
            <a:r>
              <a:rPr lang="bg-BG" sz="4000" b="1" dirty="0" smtClean="0"/>
              <a:t>гимназии/</a:t>
            </a:r>
            <a:r>
              <a:rPr lang="bg-BG" sz="4000" b="1" dirty="0" err="1"/>
              <a:t>д</a:t>
            </a:r>
            <a:r>
              <a:rPr lang="bg-BG" sz="4000" b="1" dirty="0" err="1" smtClean="0"/>
              <a:t>офинансиране</a:t>
            </a:r>
            <a:r>
              <a:rPr lang="bg-BG" sz="4000" b="1" dirty="0" smtClean="0"/>
              <a:t>/ –3 167 </a:t>
            </a:r>
            <a:r>
              <a:rPr lang="bg-BG" sz="4000" b="1" dirty="0" err="1" smtClean="0"/>
              <a:t>лв</a:t>
            </a:r>
            <a:endParaRPr lang="bg-BG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6868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300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-Вода,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горива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енергия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2 500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Разходи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външни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услуги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367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4041583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600200"/>
          </a:xfr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sz="40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r>
              <a:rPr lang="bg-BG" sz="4000" b="1" dirty="0" smtClean="0"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Други дейности по образованието </a:t>
            </a:r>
            <a:r>
              <a:rPr lang="bg-BG" sz="4000" b="1" dirty="0" smtClean="0"/>
              <a:t>– 2 269 </a:t>
            </a:r>
            <a:r>
              <a:rPr lang="bg-BG" sz="4000" b="1" dirty="0" err="1" smtClean="0"/>
              <a:t>лв</a:t>
            </a:r>
            <a:endParaRPr lang="bg-BG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686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sz="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122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Вода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горива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енергия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1 000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Разходи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външни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услуги – 500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Разходи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застраховки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550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Платени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държавни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данъци,такси,наказателни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лихви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административни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санкции – 97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331681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600200"/>
          </a:xfr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bg-BG" sz="36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Разходи </a:t>
            </a:r>
            <a:br>
              <a:rPr lang="bg-BG" sz="3600" b="1" dirty="0" smtClean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Verdana" pitchFamily="34" charset="0"/>
              </a:rPr>
            </a:br>
            <a:r>
              <a:rPr lang="bg-BG" sz="3600" b="1" dirty="0" smtClean="0"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Спорт за всички – 1 309 </a:t>
            </a:r>
            <a:r>
              <a:rPr lang="bg-BG" sz="3600" b="1" dirty="0" err="1" smtClean="0"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лв</a:t>
            </a:r>
            <a:endParaRPr lang="bg-BG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686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Храна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100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>
              <a:buNone/>
            </a:pPr>
            <a:r>
              <a:rPr lang="ru-RU" sz="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519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Разходи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външни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усулги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300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Командировки в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страната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100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Разходи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застраховки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290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738808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85800"/>
          </a:xfrm>
        </p:spPr>
        <p:txBody>
          <a:bodyPr>
            <a:noAutofit/>
          </a:bodyPr>
          <a:lstStyle/>
          <a:p>
            <a:r>
              <a:rPr lang="bg-BG" sz="4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rgbClr val="C00000"/>
                  </a:solidFill>
                </a:uFill>
                <a:latin typeface="Verdana" pitchFamily="34" charset="0"/>
              </a:rPr>
              <a:t>Други</a:t>
            </a:r>
            <a:endParaRPr lang="bg-BG" sz="40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>
                <a:solidFill>
                  <a:srgbClr val="C00000"/>
                </a:solidFill>
              </a:uFill>
              <a:latin typeface="Verdan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610600" cy="5638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i="1" dirty="0" smtClean="0"/>
              <a:t>Приходи: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- </a:t>
            </a:r>
            <a:r>
              <a:rPr lang="bg-BG" dirty="0" smtClean="0"/>
              <a:t>Собствени приходи –</a:t>
            </a:r>
            <a:r>
              <a:rPr lang="bg-BG" i="1" dirty="0" smtClean="0"/>
              <a:t> </a:t>
            </a:r>
            <a:r>
              <a:rPr lang="en-AU" i="1" dirty="0" smtClean="0"/>
              <a:t>  3,01%</a:t>
            </a:r>
            <a:endParaRPr lang="bg-BG" i="1" dirty="0" smtClean="0"/>
          </a:p>
          <a:p>
            <a:pPr marL="0" indent="0">
              <a:buNone/>
            </a:pPr>
            <a:r>
              <a:rPr lang="bg-BG" dirty="0" smtClean="0"/>
              <a:t>- Община Каолиново – 9</a:t>
            </a:r>
            <a:r>
              <a:rPr lang="en-AU" dirty="0" smtClean="0"/>
              <a:t>6</a:t>
            </a:r>
            <a:r>
              <a:rPr lang="bg-BG" dirty="0" smtClean="0"/>
              <a:t>,</a:t>
            </a:r>
            <a:r>
              <a:rPr lang="en-AU" dirty="0" smtClean="0"/>
              <a:t>99</a:t>
            </a:r>
            <a:r>
              <a:rPr lang="bg-BG" dirty="0" smtClean="0"/>
              <a:t>%</a:t>
            </a:r>
          </a:p>
          <a:p>
            <a:pPr marL="0" indent="0">
              <a:buNone/>
            </a:pPr>
            <a:r>
              <a:rPr lang="ru-RU" i="1" dirty="0" err="1" smtClean="0"/>
              <a:t>Разходи</a:t>
            </a:r>
            <a:r>
              <a:rPr lang="ru-RU" i="1" smtClean="0"/>
              <a:t>:</a:t>
            </a:r>
            <a:endParaRPr lang="ru-RU" i="1" dirty="0" smtClean="0"/>
          </a:p>
          <a:p>
            <a:pPr marL="0" indent="0">
              <a:buNone/>
            </a:pPr>
            <a:r>
              <a:rPr lang="ru-RU" i="1" dirty="0" smtClean="0"/>
              <a:t>- </a:t>
            </a:r>
            <a:r>
              <a:rPr lang="ru-RU" i="1" dirty="0" err="1" smtClean="0"/>
              <a:t>Неспециализирани</a:t>
            </a:r>
            <a:r>
              <a:rPr lang="ru-RU" i="1" dirty="0" smtClean="0"/>
              <a:t> </a:t>
            </a:r>
            <a:r>
              <a:rPr lang="ru-RU" i="1" dirty="0"/>
              <a:t>училища, без </a:t>
            </a:r>
            <a:r>
              <a:rPr lang="ru-RU" i="1" dirty="0" err="1"/>
              <a:t>професионални</a:t>
            </a:r>
            <a:r>
              <a:rPr lang="ru-RU" i="1" dirty="0"/>
              <a:t> гимназии  </a:t>
            </a:r>
            <a:r>
              <a:rPr lang="ru-RU" i="1" dirty="0" smtClean="0"/>
              <a:t>- 9</a:t>
            </a:r>
            <a:r>
              <a:rPr lang="en-AU" i="1" dirty="0" smtClean="0"/>
              <a:t>9</a:t>
            </a:r>
            <a:r>
              <a:rPr lang="ru-RU" i="1" dirty="0" smtClean="0"/>
              <a:t>,</a:t>
            </a:r>
            <a:r>
              <a:rPr lang="en-AU" i="1" dirty="0" smtClean="0"/>
              <a:t>46</a:t>
            </a:r>
            <a:r>
              <a:rPr lang="ru-RU" i="1" dirty="0" smtClean="0"/>
              <a:t>%</a:t>
            </a:r>
          </a:p>
          <a:p>
            <a:pPr marL="0" indent="0">
              <a:buNone/>
            </a:pPr>
            <a:r>
              <a:rPr lang="ru-RU" i="1" dirty="0"/>
              <a:t>- </a:t>
            </a:r>
            <a:r>
              <a:rPr lang="ru-RU" i="1" dirty="0" err="1"/>
              <a:t>Неспециализирани</a:t>
            </a:r>
            <a:r>
              <a:rPr lang="ru-RU" i="1" dirty="0"/>
              <a:t> училища, без </a:t>
            </a:r>
            <a:r>
              <a:rPr lang="ru-RU" i="1" dirty="0" err="1"/>
              <a:t>професионални</a:t>
            </a:r>
            <a:r>
              <a:rPr lang="ru-RU" i="1" dirty="0"/>
              <a:t> </a:t>
            </a:r>
            <a:r>
              <a:rPr lang="ru-RU" i="1" dirty="0" smtClean="0"/>
              <a:t>гимназии</a:t>
            </a:r>
            <a:r>
              <a:rPr lang="en-AU" i="1" dirty="0" smtClean="0"/>
              <a:t>/</a:t>
            </a:r>
            <a:r>
              <a:rPr lang="bg-BG" i="1" dirty="0" err="1" smtClean="0"/>
              <a:t>Дофинансиране</a:t>
            </a:r>
            <a:r>
              <a:rPr lang="bg-BG" i="1" dirty="0" smtClean="0"/>
              <a:t>/</a:t>
            </a:r>
            <a:r>
              <a:rPr lang="ru-RU" i="1" dirty="0" smtClean="0"/>
              <a:t>  </a:t>
            </a:r>
            <a:r>
              <a:rPr lang="ru-RU" i="1" dirty="0"/>
              <a:t>- </a:t>
            </a:r>
            <a:r>
              <a:rPr lang="en-AU" i="1" dirty="0" smtClean="0"/>
              <a:t>00</a:t>
            </a:r>
            <a:r>
              <a:rPr lang="ru-RU" i="1" dirty="0" smtClean="0"/>
              <a:t>,</a:t>
            </a:r>
            <a:r>
              <a:rPr lang="en-AU" i="1" dirty="0" smtClean="0"/>
              <a:t>25</a:t>
            </a:r>
            <a:r>
              <a:rPr lang="ru-RU" i="1" dirty="0" smtClean="0"/>
              <a:t>%</a:t>
            </a:r>
            <a:endParaRPr lang="en-AU" i="1" dirty="0" smtClean="0"/>
          </a:p>
          <a:p>
            <a:pPr marL="0" indent="0">
              <a:buNone/>
            </a:pPr>
            <a:r>
              <a:rPr lang="bg-BG" i="1" dirty="0" smtClean="0"/>
              <a:t>- Други </a:t>
            </a:r>
            <a:r>
              <a:rPr lang="bg-BG" i="1" dirty="0"/>
              <a:t>дейности по образованието </a:t>
            </a:r>
            <a:r>
              <a:rPr lang="bg-BG" i="1" dirty="0" smtClean="0"/>
              <a:t>– </a:t>
            </a:r>
            <a:r>
              <a:rPr lang="en-AU" i="1" dirty="0" smtClean="0"/>
              <a:t>0</a:t>
            </a:r>
            <a:r>
              <a:rPr lang="bg-BG" i="1" dirty="0" smtClean="0"/>
              <a:t>0,</a:t>
            </a:r>
            <a:r>
              <a:rPr lang="en-AU" i="1" dirty="0" smtClean="0"/>
              <a:t>18</a:t>
            </a:r>
            <a:r>
              <a:rPr lang="bg-BG" i="1" dirty="0" smtClean="0"/>
              <a:t>%</a:t>
            </a:r>
          </a:p>
          <a:p>
            <a:pPr marL="0" indent="0">
              <a:buNone/>
            </a:pPr>
            <a:r>
              <a:rPr lang="bg-BG" i="1" dirty="0" smtClean="0"/>
              <a:t>- Спорт </a:t>
            </a:r>
            <a:r>
              <a:rPr lang="bg-BG" i="1" dirty="0"/>
              <a:t>за всички </a:t>
            </a:r>
            <a:r>
              <a:rPr lang="bg-BG" i="1" dirty="0" smtClean="0"/>
              <a:t>– </a:t>
            </a:r>
            <a:r>
              <a:rPr lang="en-AU" i="1" dirty="0" smtClean="0"/>
              <a:t>0</a:t>
            </a:r>
            <a:r>
              <a:rPr lang="bg-BG" i="1" dirty="0" smtClean="0"/>
              <a:t>0,</a:t>
            </a:r>
            <a:r>
              <a:rPr lang="en-AU" i="1" dirty="0" smtClean="0"/>
              <a:t>11</a:t>
            </a:r>
            <a:r>
              <a:rPr lang="bg-BG" i="1" dirty="0" smtClean="0"/>
              <a:t>%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600200"/>
          </a:xfrm>
        </p:spPr>
        <p:txBody>
          <a:bodyPr>
            <a:noAutofit/>
          </a:bodyPr>
          <a:lstStyle/>
          <a:p>
            <a:pPr marL="342900" lvl="0" indent="-342900" algn="l">
              <a:spcBef>
                <a:spcPct val="20000"/>
              </a:spcBef>
              <a:defRPr/>
            </a:pPr>
            <a:r>
              <a:rPr lang="ru-RU" sz="3600" b="1" dirty="0" smtClean="0"/>
              <a:t>«</a:t>
            </a:r>
            <a:r>
              <a:rPr lang="ru-RU" sz="3600" b="1" dirty="0" err="1" smtClean="0"/>
              <a:t>Който</a:t>
            </a:r>
            <a:r>
              <a:rPr lang="ru-RU" sz="3600" b="1" dirty="0" smtClean="0"/>
              <a:t> </a:t>
            </a:r>
            <a:r>
              <a:rPr lang="ru-RU" sz="3600" b="1" dirty="0"/>
              <a:t>сам не се убеди,  </a:t>
            </a:r>
            <a:r>
              <a:rPr lang="ru-RU" sz="3600" b="1" dirty="0" smtClean="0"/>
              <a:t>никой </a:t>
            </a:r>
            <a:r>
              <a:rPr lang="ru-RU" sz="3600" b="1" dirty="0"/>
              <a:t>не </a:t>
            </a:r>
            <a:r>
              <a:rPr lang="ru-RU" sz="3600" b="1" dirty="0" err="1"/>
              <a:t>може</a:t>
            </a:r>
            <a:r>
              <a:rPr lang="ru-RU" sz="3600" b="1" dirty="0"/>
              <a:t> да </a:t>
            </a:r>
            <a:r>
              <a:rPr lang="ru-RU" sz="3600" b="1" dirty="0" err="1"/>
              <a:t>го</a:t>
            </a:r>
            <a:r>
              <a:rPr lang="ru-RU" sz="3600" b="1" dirty="0"/>
              <a:t> </a:t>
            </a:r>
            <a:r>
              <a:rPr lang="ru-RU" sz="3600" b="1" dirty="0" smtClean="0"/>
              <a:t>убеди»</a:t>
            </a:r>
            <a:endParaRPr lang="bg-BG" sz="3600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1905000"/>
            <a:ext cx="7810500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25" y="3240088"/>
            <a:ext cx="5746750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3651465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537</TotalTime>
  <Words>722</Words>
  <Application>Microsoft Office PowerPoint</Application>
  <PresentationFormat>On-screen Show (4:3)</PresentationFormat>
  <Paragraphs>105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Verdana</vt:lpstr>
      <vt:lpstr>Office Theme</vt:lpstr>
      <vt:lpstr>БЮДЖЕТ 2021</vt:lpstr>
      <vt:lpstr>І. Приходи,помощи и дарения – 37 557 лв</vt:lpstr>
      <vt:lpstr>ІІ.Разходи – 1 248 692 лв</vt:lpstr>
      <vt:lpstr>ІІІ.Бюджетни взаимоотношения  Община Каолиново – 1 226 690 лв</vt:lpstr>
      <vt:lpstr>VІ. Финансиране на бюджетно салдо</vt:lpstr>
      <vt:lpstr>Разходи Неспециализирани училища, без професионални гимназии – 1 241 947 лв</vt:lpstr>
      <vt:lpstr>Разходи Неспециализирани училища, без професионални гимназии/дофинансиране/ –3 167 лв</vt:lpstr>
      <vt:lpstr>Разходи Други дейности по образованието – 2 269 лв</vt:lpstr>
      <vt:lpstr>Разходи Спорт за всички –  1 309 лв</vt:lpstr>
      <vt:lpstr> Разходи  Неспециализирани училища, без професионални гимназии –  Възнаграждения на персонала – 856 969 лв</vt:lpstr>
      <vt:lpstr>Разходи Неспециализирани училища, без професионални гимназии – Задължителни осигурителни вноски от работодатели – 189 070 лв </vt:lpstr>
      <vt:lpstr>Разходи Неспециализирани училища, без професионални гимназии – Издръжка – 139 691 лв</vt:lpstr>
      <vt:lpstr>Разходи Неспециализирани училища, без професионални гимназии – Стипендии – 23 897 лв</vt:lpstr>
      <vt:lpstr> Разходи Неспециализирани училища, без професионални гимназии – Операции с нефинансови активи – 23 000 лв</vt:lpstr>
      <vt:lpstr>Разходи Неспециализирани училища, без професионални гимназии – Резерв – 9 320 лв</vt:lpstr>
      <vt:lpstr> Разходи Неспециализирани училища, без професионални гимназии/дофинансиране/ –3 167 лв</vt:lpstr>
      <vt:lpstr>Разходи Други дейности по образованието – 2 269 лв</vt:lpstr>
      <vt:lpstr>Разходи  Спорт за всички – 1 309 лв</vt:lpstr>
      <vt:lpstr>Други</vt:lpstr>
      <vt:lpstr>«Който сам не се убеди,  никой не може да го убеди»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Изисквания към презентация</dc:title>
  <dc:creator>a</dc:creator>
  <cp:lastModifiedBy>a</cp:lastModifiedBy>
  <cp:revision>87</cp:revision>
  <dcterms:created xsi:type="dcterms:W3CDTF">2006-08-16T00:00:00Z</dcterms:created>
  <dcterms:modified xsi:type="dcterms:W3CDTF">2021-04-16T09:34:39Z</dcterms:modified>
</cp:coreProperties>
</file>